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1"/>
  </p:sldMasterIdLst>
  <p:sldIdLst>
    <p:sldId id="256" r:id="rId2"/>
    <p:sldId id="280" r:id="rId3"/>
    <p:sldId id="258" r:id="rId4"/>
    <p:sldId id="259" r:id="rId5"/>
    <p:sldId id="260" r:id="rId6"/>
    <p:sldId id="262" r:id="rId7"/>
    <p:sldId id="266" r:id="rId8"/>
    <p:sldId id="287" r:id="rId9"/>
    <p:sldId id="275" r:id="rId10"/>
    <p:sldId id="268" r:id="rId11"/>
    <p:sldId id="288" r:id="rId12"/>
    <p:sldId id="269" r:id="rId13"/>
    <p:sldId id="289" r:id="rId14"/>
    <p:sldId id="281" r:id="rId15"/>
    <p:sldId id="282" r:id="rId16"/>
    <p:sldId id="290" r:id="rId17"/>
    <p:sldId id="291" r:id="rId18"/>
    <p:sldId id="292" r:id="rId19"/>
    <p:sldId id="293" r:id="rId20"/>
    <p:sldId id="294" r:id="rId21"/>
    <p:sldId id="270" r:id="rId22"/>
    <p:sldId id="271" r:id="rId23"/>
    <p:sldId id="283" r:id="rId24"/>
    <p:sldId id="284" r:id="rId25"/>
    <p:sldId id="285" r:id="rId26"/>
    <p:sldId id="286" r:id="rId27"/>
    <p:sldId id="295" r:id="rId28"/>
    <p:sldId id="296" r:id="rId29"/>
    <p:sldId id="297" r:id="rId30"/>
    <p:sldId id="298" r:id="rId31"/>
    <p:sldId id="279" r:id="rId32"/>
    <p:sldId id="274"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B7B79C9F-5FF3-448A-BB0F-1AE39CBF58B5}" type="datetimeFigureOut">
              <a:rPr lang="en-IN" smtClean="0"/>
              <a:t>26-11-2021</a:t>
            </a:fld>
            <a:endParaRPr lang="en-IN"/>
          </a:p>
        </p:txBody>
      </p:sp>
      <p:sp>
        <p:nvSpPr>
          <p:cNvPr id="5" name="Footer Placeholder 4"/>
          <p:cNvSpPr>
            <a:spLocks noGrp="1"/>
          </p:cNvSpPr>
          <p:nvPr>
            <p:ph type="ftr" sz="quarter" idx="11"/>
          </p:nvPr>
        </p:nvSpPr>
        <p:spPr>
          <a:xfrm>
            <a:off x="1371600" y="4323845"/>
            <a:ext cx="6400800" cy="365125"/>
          </a:xfrm>
        </p:spPr>
        <p:txBody>
          <a:bodyPr/>
          <a:lstStyle/>
          <a:p>
            <a:endParaRPr lang="en-IN"/>
          </a:p>
        </p:txBody>
      </p:sp>
      <p:sp>
        <p:nvSpPr>
          <p:cNvPr id="6" name="Slide Number Placeholder 5"/>
          <p:cNvSpPr>
            <a:spLocks noGrp="1"/>
          </p:cNvSpPr>
          <p:nvPr>
            <p:ph type="sldNum" sz="quarter" idx="12"/>
          </p:nvPr>
        </p:nvSpPr>
        <p:spPr>
          <a:xfrm>
            <a:off x="8077200" y="1430866"/>
            <a:ext cx="2743200" cy="365125"/>
          </a:xfrm>
        </p:spPr>
        <p:txBody>
          <a:bodyPr/>
          <a:lstStyle/>
          <a:p>
            <a:fld id="{4580B83F-A087-4FF1-8E94-265A4F6BB5E4}" type="slidenum">
              <a:rPr lang="en-IN" smtClean="0"/>
              <a:t>‹#›</a:t>
            </a:fld>
            <a:endParaRPr lang="en-IN"/>
          </a:p>
        </p:txBody>
      </p:sp>
    </p:spTree>
    <p:extLst>
      <p:ext uri="{BB962C8B-B14F-4D97-AF65-F5344CB8AC3E}">
        <p14:creationId xmlns:p14="http://schemas.microsoft.com/office/powerpoint/2010/main" val="32497985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7B79C9F-5FF3-448A-BB0F-1AE39CBF58B5}" type="datetimeFigureOut">
              <a:rPr lang="en-IN" smtClean="0"/>
              <a:t>26-11-2021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580B83F-A087-4FF1-8E94-265A4F6BB5E4}" type="slidenum">
              <a:rPr lang="en-IN" smtClean="0"/>
              <a:t>‹#›</a:t>
            </a:fld>
            <a:endParaRPr lang="en-IN"/>
          </a:p>
        </p:txBody>
      </p:sp>
    </p:spTree>
    <p:extLst>
      <p:ext uri="{BB962C8B-B14F-4D97-AF65-F5344CB8AC3E}">
        <p14:creationId xmlns:p14="http://schemas.microsoft.com/office/powerpoint/2010/main" val="112216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B7B79C9F-5FF3-448A-BB0F-1AE39CBF58B5}" type="datetimeFigureOut">
              <a:rPr lang="en-IN" smtClean="0"/>
              <a:t>26-11-2021</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4580B83F-A087-4FF1-8E94-265A4F6BB5E4}" type="slidenum">
              <a:rPr lang="en-IN" smtClean="0"/>
              <a:t>‹#›</a:t>
            </a:fld>
            <a:endParaRPr lang="en-IN"/>
          </a:p>
        </p:txBody>
      </p:sp>
    </p:spTree>
    <p:extLst>
      <p:ext uri="{BB962C8B-B14F-4D97-AF65-F5344CB8AC3E}">
        <p14:creationId xmlns:p14="http://schemas.microsoft.com/office/powerpoint/2010/main" val="33808038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B7B79C9F-5FF3-448A-BB0F-1AE39CBF58B5}" type="datetimeFigureOut">
              <a:rPr lang="en-IN" smtClean="0"/>
              <a:t>26-11-2021</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4580B83F-A087-4FF1-8E94-265A4F6BB5E4}" type="slidenum">
              <a:rPr lang="en-IN" smtClean="0"/>
              <a:t>‹#›</a:t>
            </a:fld>
            <a:endParaRPr lang="en-IN"/>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706587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B7B79C9F-5FF3-448A-BB0F-1AE39CBF58B5}" type="datetimeFigureOut">
              <a:rPr lang="en-IN" smtClean="0"/>
              <a:t>26-11-2021</a:t>
            </a:fld>
            <a:endParaRPr lang="en-IN"/>
          </a:p>
        </p:txBody>
      </p:sp>
      <p:sp>
        <p:nvSpPr>
          <p:cNvPr id="6" name="Footer Placeholder 5"/>
          <p:cNvSpPr>
            <a:spLocks noGrp="1"/>
          </p:cNvSpPr>
          <p:nvPr>
            <p:ph type="ftr" sz="quarter" idx="11"/>
          </p:nvPr>
        </p:nvSpPr>
        <p:spPr>
          <a:xfrm>
            <a:off x="685800" y="378883"/>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4580B83F-A087-4FF1-8E94-265A4F6BB5E4}" type="slidenum">
              <a:rPr lang="en-IN" smtClean="0"/>
              <a:t>‹#›</a:t>
            </a:fld>
            <a:endParaRPr lang="en-IN"/>
          </a:p>
        </p:txBody>
      </p:sp>
    </p:spTree>
    <p:extLst>
      <p:ext uri="{BB962C8B-B14F-4D97-AF65-F5344CB8AC3E}">
        <p14:creationId xmlns:p14="http://schemas.microsoft.com/office/powerpoint/2010/main" val="37250370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7B79C9F-5FF3-448A-BB0F-1AE39CBF58B5}" type="datetimeFigureOut">
              <a:rPr lang="en-IN" smtClean="0"/>
              <a:t>26-11-2021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580B83F-A087-4FF1-8E94-265A4F6BB5E4}" type="slidenum">
              <a:rPr lang="en-IN" smtClean="0"/>
              <a:t>‹#›</a:t>
            </a:fld>
            <a:endParaRPr lang="en-IN"/>
          </a:p>
        </p:txBody>
      </p:sp>
    </p:spTree>
    <p:extLst>
      <p:ext uri="{BB962C8B-B14F-4D97-AF65-F5344CB8AC3E}">
        <p14:creationId xmlns:p14="http://schemas.microsoft.com/office/powerpoint/2010/main" val="26474900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7B79C9F-5FF3-448A-BB0F-1AE39CBF58B5}" type="datetimeFigureOut">
              <a:rPr lang="en-IN" smtClean="0"/>
              <a:t>26-11-2021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580B83F-A087-4FF1-8E94-265A4F6BB5E4}" type="slidenum">
              <a:rPr lang="en-IN" smtClean="0"/>
              <a:t>‹#›</a:t>
            </a:fld>
            <a:endParaRPr lang="en-IN"/>
          </a:p>
        </p:txBody>
      </p:sp>
    </p:spTree>
    <p:extLst>
      <p:ext uri="{BB962C8B-B14F-4D97-AF65-F5344CB8AC3E}">
        <p14:creationId xmlns:p14="http://schemas.microsoft.com/office/powerpoint/2010/main" val="1603281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B79C9F-5FF3-448A-BB0F-1AE39CBF58B5}" type="datetimeFigureOut">
              <a:rPr lang="en-IN" smtClean="0"/>
              <a:t>26-11-2021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580B83F-A087-4FF1-8E94-265A4F6BB5E4}" type="slidenum">
              <a:rPr lang="en-IN" smtClean="0"/>
              <a:t>‹#›</a:t>
            </a:fld>
            <a:endParaRPr lang="en-IN"/>
          </a:p>
        </p:txBody>
      </p:sp>
    </p:spTree>
    <p:extLst>
      <p:ext uri="{BB962C8B-B14F-4D97-AF65-F5344CB8AC3E}">
        <p14:creationId xmlns:p14="http://schemas.microsoft.com/office/powerpoint/2010/main" val="17912350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B7B79C9F-5FF3-448A-BB0F-1AE39CBF58B5}" type="datetimeFigureOut">
              <a:rPr lang="en-IN" smtClean="0"/>
              <a:t>26-11-2021</a:t>
            </a:fld>
            <a:endParaRPr lang="en-IN"/>
          </a:p>
        </p:txBody>
      </p:sp>
      <p:sp>
        <p:nvSpPr>
          <p:cNvPr id="5" name="Footer Placeholder 4"/>
          <p:cNvSpPr>
            <a:spLocks noGrp="1"/>
          </p:cNvSpPr>
          <p:nvPr>
            <p:ph type="ftr" sz="quarter" idx="11"/>
          </p:nvPr>
        </p:nvSpPr>
        <p:spPr>
          <a:xfrm>
            <a:off x="685800" y="381000"/>
            <a:ext cx="6991492" cy="36512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4580B83F-A087-4FF1-8E94-265A4F6BB5E4}" type="slidenum">
              <a:rPr lang="en-IN" smtClean="0"/>
              <a:t>‹#›</a:t>
            </a:fld>
            <a:endParaRPr lang="en-IN"/>
          </a:p>
        </p:txBody>
      </p:sp>
    </p:spTree>
    <p:extLst>
      <p:ext uri="{BB962C8B-B14F-4D97-AF65-F5344CB8AC3E}">
        <p14:creationId xmlns:p14="http://schemas.microsoft.com/office/powerpoint/2010/main" val="877908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B79C9F-5FF3-448A-BB0F-1AE39CBF58B5}" type="datetimeFigureOut">
              <a:rPr lang="en-IN" smtClean="0"/>
              <a:t>26-11-2021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580B83F-A087-4FF1-8E94-265A4F6BB5E4}" type="slidenum">
              <a:rPr lang="en-IN" smtClean="0"/>
              <a:t>‹#›</a:t>
            </a:fld>
            <a:endParaRPr lang="en-IN"/>
          </a:p>
        </p:txBody>
      </p:sp>
    </p:spTree>
    <p:extLst>
      <p:ext uri="{BB962C8B-B14F-4D97-AF65-F5344CB8AC3E}">
        <p14:creationId xmlns:p14="http://schemas.microsoft.com/office/powerpoint/2010/main" val="3645902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B7B79C9F-5FF3-448A-BB0F-1AE39CBF58B5}" type="datetimeFigureOut">
              <a:rPr lang="en-IN" smtClean="0"/>
              <a:t>26-11-2021</a:t>
            </a:fld>
            <a:endParaRPr lang="en-IN"/>
          </a:p>
        </p:txBody>
      </p:sp>
      <p:sp>
        <p:nvSpPr>
          <p:cNvPr id="5" name="Footer Placeholder 4"/>
          <p:cNvSpPr>
            <a:spLocks noGrp="1"/>
          </p:cNvSpPr>
          <p:nvPr>
            <p:ph type="ftr" sz="quarter" idx="11"/>
          </p:nvPr>
        </p:nvSpPr>
        <p:spPr>
          <a:xfrm>
            <a:off x="685800" y="381001"/>
            <a:ext cx="6991492" cy="36406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4580B83F-A087-4FF1-8E94-265A4F6BB5E4}" type="slidenum">
              <a:rPr lang="en-IN" smtClean="0"/>
              <a:t>‹#›</a:t>
            </a:fld>
            <a:endParaRPr lang="en-IN"/>
          </a:p>
        </p:txBody>
      </p:sp>
    </p:spTree>
    <p:extLst>
      <p:ext uri="{BB962C8B-B14F-4D97-AF65-F5344CB8AC3E}">
        <p14:creationId xmlns:p14="http://schemas.microsoft.com/office/powerpoint/2010/main" val="4249641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7B79C9F-5FF3-448A-BB0F-1AE39CBF58B5}" type="datetimeFigureOut">
              <a:rPr lang="en-IN" smtClean="0"/>
              <a:t>26-11-2021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580B83F-A087-4FF1-8E94-265A4F6BB5E4}" type="slidenum">
              <a:rPr lang="en-IN" smtClean="0"/>
              <a:t>‹#›</a:t>
            </a:fld>
            <a:endParaRPr lang="en-IN"/>
          </a:p>
        </p:txBody>
      </p:sp>
    </p:spTree>
    <p:extLst>
      <p:ext uri="{BB962C8B-B14F-4D97-AF65-F5344CB8AC3E}">
        <p14:creationId xmlns:p14="http://schemas.microsoft.com/office/powerpoint/2010/main" val="2967705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7B79C9F-5FF3-448A-BB0F-1AE39CBF58B5}" type="datetimeFigureOut">
              <a:rPr lang="en-IN" smtClean="0"/>
              <a:t>26-11-2021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580B83F-A087-4FF1-8E94-265A4F6BB5E4}" type="slidenum">
              <a:rPr lang="en-IN" smtClean="0"/>
              <a:t>‹#›</a:t>
            </a:fld>
            <a:endParaRPr lang="en-IN"/>
          </a:p>
        </p:txBody>
      </p:sp>
    </p:spTree>
    <p:extLst>
      <p:ext uri="{BB962C8B-B14F-4D97-AF65-F5344CB8AC3E}">
        <p14:creationId xmlns:p14="http://schemas.microsoft.com/office/powerpoint/2010/main" val="4114102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7B79C9F-5FF3-448A-BB0F-1AE39CBF58B5}" type="datetimeFigureOut">
              <a:rPr lang="en-IN" smtClean="0"/>
              <a:t>26-11-2021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580B83F-A087-4FF1-8E94-265A4F6BB5E4}" type="slidenum">
              <a:rPr lang="en-IN" smtClean="0"/>
              <a:t>‹#›</a:t>
            </a:fld>
            <a:endParaRPr lang="en-IN"/>
          </a:p>
        </p:txBody>
      </p:sp>
    </p:spTree>
    <p:extLst>
      <p:ext uri="{BB962C8B-B14F-4D97-AF65-F5344CB8AC3E}">
        <p14:creationId xmlns:p14="http://schemas.microsoft.com/office/powerpoint/2010/main" val="4236172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B79C9F-5FF3-448A-BB0F-1AE39CBF58B5}" type="datetimeFigureOut">
              <a:rPr lang="en-IN" smtClean="0"/>
              <a:t>26-11-2021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580B83F-A087-4FF1-8E94-265A4F6BB5E4}" type="slidenum">
              <a:rPr lang="en-IN" smtClean="0"/>
              <a:t>‹#›</a:t>
            </a:fld>
            <a:endParaRPr lang="en-IN"/>
          </a:p>
        </p:txBody>
      </p:sp>
    </p:spTree>
    <p:extLst>
      <p:ext uri="{BB962C8B-B14F-4D97-AF65-F5344CB8AC3E}">
        <p14:creationId xmlns:p14="http://schemas.microsoft.com/office/powerpoint/2010/main" val="1834287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7B79C9F-5FF3-448A-BB0F-1AE39CBF58B5}" type="datetimeFigureOut">
              <a:rPr lang="en-IN" smtClean="0"/>
              <a:t>26-11-2021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580B83F-A087-4FF1-8E94-265A4F6BB5E4}" type="slidenum">
              <a:rPr lang="en-IN" smtClean="0"/>
              <a:t>‹#›</a:t>
            </a:fld>
            <a:endParaRPr lang="en-IN"/>
          </a:p>
        </p:txBody>
      </p:sp>
    </p:spTree>
    <p:extLst>
      <p:ext uri="{BB962C8B-B14F-4D97-AF65-F5344CB8AC3E}">
        <p14:creationId xmlns:p14="http://schemas.microsoft.com/office/powerpoint/2010/main" val="622886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7B79C9F-5FF3-448A-BB0F-1AE39CBF58B5}" type="datetimeFigureOut">
              <a:rPr lang="en-IN" smtClean="0"/>
              <a:t>26-11-2021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580B83F-A087-4FF1-8E94-265A4F6BB5E4}" type="slidenum">
              <a:rPr lang="en-IN" smtClean="0"/>
              <a:t>‹#›</a:t>
            </a:fld>
            <a:endParaRPr lang="en-IN"/>
          </a:p>
        </p:txBody>
      </p:sp>
    </p:spTree>
    <p:extLst>
      <p:ext uri="{BB962C8B-B14F-4D97-AF65-F5344CB8AC3E}">
        <p14:creationId xmlns:p14="http://schemas.microsoft.com/office/powerpoint/2010/main" val="22941361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7B79C9F-5FF3-448A-BB0F-1AE39CBF58B5}" type="datetimeFigureOut">
              <a:rPr lang="en-IN" smtClean="0"/>
              <a:t>26-11-2021</a:t>
            </a:fld>
            <a:endParaRPr lang="en-IN"/>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580B83F-A087-4FF1-8E94-265A4F6BB5E4}" type="slidenum">
              <a:rPr lang="en-IN" smtClean="0"/>
              <a:t>‹#›</a:t>
            </a:fld>
            <a:endParaRPr lang="en-IN"/>
          </a:p>
        </p:txBody>
      </p:sp>
    </p:spTree>
    <p:extLst>
      <p:ext uri="{BB962C8B-B14F-4D97-AF65-F5344CB8AC3E}">
        <p14:creationId xmlns:p14="http://schemas.microsoft.com/office/powerpoint/2010/main" val="1806270928"/>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98A288E-4DFF-4EAB-A55F-BD726E1457A4}"/>
              </a:ext>
            </a:extLst>
          </p:cNvPr>
          <p:cNvSpPr/>
          <p:nvPr/>
        </p:nvSpPr>
        <p:spPr>
          <a:xfrm>
            <a:off x="3577042" y="-46613"/>
            <a:ext cx="4895892" cy="1754326"/>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Random Chat</a:t>
            </a:r>
          </a:p>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Application</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5" name="Rectangle 4">
            <a:extLst>
              <a:ext uri="{FF2B5EF4-FFF2-40B4-BE49-F238E27FC236}">
                <a16:creationId xmlns:a16="http://schemas.microsoft.com/office/drawing/2014/main" id="{91BEF90A-A8A3-4A63-9EAB-7513AED2A3D5}"/>
              </a:ext>
            </a:extLst>
          </p:cNvPr>
          <p:cNvSpPr/>
          <p:nvPr/>
        </p:nvSpPr>
        <p:spPr>
          <a:xfrm>
            <a:off x="6255016" y="5607936"/>
            <a:ext cx="5830442" cy="1077218"/>
          </a:xfrm>
          <a:prstGeom prst="rect">
            <a:avLst/>
          </a:prstGeom>
          <a:noFill/>
        </p:spPr>
        <p:txBody>
          <a:bodyPr wrap="none" lIns="91440" tIns="45720" rIns="91440" bIns="45720">
            <a:spAutoFit/>
          </a:bodyPr>
          <a:lstStyle/>
          <a:p>
            <a:pPr algn="ctr"/>
            <a:r>
              <a:rPr lang="en-US" sz="3200" b="1" dirty="0">
                <a:ln w="9525">
                  <a:solidFill>
                    <a:schemeClr val="bg1"/>
                  </a:solidFill>
                  <a:prstDash val="solid"/>
                </a:ln>
                <a:effectLst>
                  <a:outerShdw blurRad="12700" dist="38100" dir="2700000" algn="tl" rotWithShape="0">
                    <a:schemeClr val="bg1">
                      <a:lumMod val="50000"/>
                    </a:schemeClr>
                  </a:outerShdw>
                </a:effectLst>
              </a:rPr>
              <a:t>Prajwal Sharma (19BCS1144)</a:t>
            </a:r>
          </a:p>
          <a:p>
            <a:pPr algn="r"/>
            <a:r>
              <a:rPr lang="en-US" sz="3200" b="1" dirty="0">
                <a:ln w="9525">
                  <a:solidFill>
                    <a:schemeClr val="bg1"/>
                  </a:solidFill>
                  <a:prstDash val="solid"/>
                </a:ln>
                <a:effectLst>
                  <a:outerShdw blurRad="12700" dist="38100" dir="2700000" algn="tl" rotWithShape="0">
                    <a:schemeClr val="bg1">
                      <a:lumMod val="50000"/>
                    </a:schemeClr>
                  </a:outerShdw>
                </a:effectLst>
              </a:rPr>
              <a:t>CSE 1-C</a:t>
            </a:r>
          </a:p>
        </p:txBody>
      </p:sp>
      <p:pic>
        <p:nvPicPr>
          <p:cNvPr id="2" name="Picture 2" descr="Notice (상세) - KDI School of Public Policy and Management">
            <a:extLst>
              <a:ext uri="{FF2B5EF4-FFF2-40B4-BE49-F238E27FC236}">
                <a16:creationId xmlns:a16="http://schemas.microsoft.com/office/drawing/2014/main" id="{D86BBD35-041A-4730-855A-BA23F6EA7E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0238" y="1707713"/>
            <a:ext cx="7324078" cy="3991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3132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7068F1-8B88-4AD5-A812-CD499BA68471}"/>
              </a:ext>
            </a:extLst>
          </p:cNvPr>
          <p:cNvSpPr/>
          <p:nvPr/>
        </p:nvSpPr>
        <p:spPr>
          <a:xfrm>
            <a:off x="0" y="0"/>
            <a:ext cx="3222594" cy="523220"/>
          </a:xfrm>
          <a:prstGeom prst="rect">
            <a:avLst/>
          </a:prstGeom>
          <a:noFill/>
        </p:spPr>
        <p:txBody>
          <a:bodyPr wrap="square" lIns="91440" tIns="45720" rIns="91440" bIns="4572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2. </a:t>
            </a:r>
            <a:r>
              <a:rPr lang="en-US" sz="28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LOGIN PAGE</a:t>
            </a: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endParaRPr lang="en-US" sz="2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4" name="Picture 3">
            <a:extLst>
              <a:ext uri="{FF2B5EF4-FFF2-40B4-BE49-F238E27FC236}">
                <a16:creationId xmlns:a16="http://schemas.microsoft.com/office/drawing/2014/main" id="{C9159553-8AEB-4B73-97FF-9A51DEC890DC}"/>
              </a:ext>
            </a:extLst>
          </p:cNvPr>
          <p:cNvPicPr>
            <a:picLocks noChangeAspect="1"/>
          </p:cNvPicPr>
          <p:nvPr/>
        </p:nvPicPr>
        <p:blipFill rotWithShape="1">
          <a:blip r:embed="rId2">
            <a:extLst>
              <a:ext uri="{28A0092B-C50C-407E-A947-70E740481C1C}">
                <a14:useLocalDpi xmlns:a14="http://schemas.microsoft.com/office/drawing/2010/main" val="0"/>
              </a:ext>
            </a:extLst>
          </a:blip>
          <a:srcRect l="16675" t="3883" r="21651" b="8479"/>
          <a:stretch/>
        </p:blipFill>
        <p:spPr>
          <a:xfrm>
            <a:off x="1811046" y="523220"/>
            <a:ext cx="8211844" cy="6241563"/>
          </a:xfrm>
          <a:prstGeom prst="rect">
            <a:avLst/>
          </a:prstGeom>
        </p:spPr>
      </p:pic>
    </p:spTree>
    <p:extLst>
      <p:ext uri="{BB962C8B-B14F-4D97-AF65-F5344CB8AC3E}">
        <p14:creationId xmlns:p14="http://schemas.microsoft.com/office/powerpoint/2010/main" val="2789211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7068F1-8B88-4AD5-A812-CD499BA68471}"/>
              </a:ext>
            </a:extLst>
          </p:cNvPr>
          <p:cNvSpPr/>
          <p:nvPr/>
        </p:nvSpPr>
        <p:spPr>
          <a:xfrm>
            <a:off x="0" y="0"/>
            <a:ext cx="3222594" cy="523220"/>
          </a:xfrm>
          <a:prstGeom prst="rect">
            <a:avLst/>
          </a:prstGeom>
          <a:noFill/>
        </p:spPr>
        <p:txBody>
          <a:bodyPr wrap="square" lIns="91440" tIns="45720" rIns="91440" bIns="4572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2. </a:t>
            </a:r>
            <a:r>
              <a:rPr lang="en-US" sz="28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LOGIN PAGE</a:t>
            </a: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endParaRPr lang="en-US" sz="2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5" name="Picture 4">
            <a:extLst>
              <a:ext uri="{FF2B5EF4-FFF2-40B4-BE49-F238E27FC236}">
                <a16:creationId xmlns:a16="http://schemas.microsoft.com/office/drawing/2014/main" id="{DA8D6FDE-0357-430E-AB76-D24D17F3EECC}"/>
              </a:ext>
            </a:extLst>
          </p:cNvPr>
          <p:cNvPicPr>
            <a:picLocks noChangeAspect="1"/>
          </p:cNvPicPr>
          <p:nvPr/>
        </p:nvPicPr>
        <p:blipFill rotWithShape="1">
          <a:blip r:embed="rId2">
            <a:extLst>
              <a:ext uri="{28A0092B-C50C-407E-A947-70E740481C1C}">
                <a14:useLocalDpi xmlns:a14="http://schemas.microsoft.com/office/drawing/2010/main" val="0"/>
              </a:ext>
            </a:extLst>
          </a:blip>
          <a:srcRect l="17257" t="12427" r="27330" b="45372"/>
          <a:stretch/>
        </p:blipFill>
        <p:spPr>
          <a:xfrm>
            <a:off x="97654" y="1233996"/>
            <a:ext cx="6214369" cy="4044889"/>
          </a:xfrm>
          <a:prstGeom prst="rect">
            <a:avLst/>
          </a:prstGeom>
        </p:spPr>
      </p:pic>
      <p:pic>
        <p:nvPicPr>
          <p:cNvPr id="6" name="Picture 5">
            <a:extLst>
              <a:ext uri="{FF2B5EF4-FFF2-40B4-BE49-F238E27FC236}">
                <a16:creationId xmlns:a16="http://schemas.microsoft.com/office/drawing/2014/main" id="{BC216D65-1660-4F30-B768-09060B083AA7}"/>
              </a:ext>
            </a:extLst>
          </p:cNvPr>
          <p:cNvPicPr>
            <a:picLocks noChangeAspect="1"/>
          </p:cNvPicPr>
          <p:nvPr/>
        </p:nvPicPr>
        <p:blipFill rotWithShape="1">
          <a:blip r:embed="rId3">
            <a:extLst>
              <a:ext uri="{28A0092B-C50C-407E-A947-70E740481C1C}">
                <a14:useLocalDpi xmlns:a14="http://schemas.microsoft.com/office/drawing/2010/main" val="0"/>
              </a:ext>
            </a:extLst>
          </a:blip>
          <a:srcRect l="19451" t="11862" r="15064" b="25775"/>
          <a:stretch/>
        </p:blipFill>
        <p:spPr bwMode="auto">
          <a:xfrm>
            <a:off x="6418555" y="1012053"/>
            <a:ext cx="5675791" cy="450097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2515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0A0F70-C7F2-414B-8EEC-390315E612F5}"/>
              </a:ext>
            </a:extLst>
          </p:cNvPr>
          <p:cNvSpPr/>
          <p:nvPr/>
        </p:nvSpPr>
        <p:spPr>
          <a:xfrm>
            <a:off x="0" y="0"/>
            <a:ext cx="6622742" cy="523220"/>
          </a:xfrm>
          <a:prstGeom prst="rect">
            <a:avLst/>
          </a:prstGeom>
          <a:noFill/>
        </p:spPr>
        <p:txBody>
          <a:bodyPr wrap="square" lIns="91440" tIns="45720" rIns="91440" bIns="4572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3. </a:t>
            </a:r>
            <a:r>
              <a:rPr lang="en-US" sz="28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ROOM JOINING/CREATING PAGE</a:t>
            </a: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endParaRPr lang="en-US" sz="2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4" name="Picture 3">
            <a:extLst>
              <a:ext uri="{FF2B5EF4-FFF2-40B4-BE49-F238E27FC236}">
                <a16:creationId xmlns:a16="http://schemas.microsoft.com/office/drawing/2014/main" id="{964EA062-4D53-4B28-BB07-EB519F2BD482}"/>
              </a:ext>
            </a:extLst>
          </p:cNvPr>
          <p:cNvPicPr>
            <a:picLocks noChangeAspect="1"/>
          </p:cNvPicPr>
          <p:nvPr/>
        </p:nvPicPr>
        <p:blipFill rotWithShape="1">
          <a:blip r:embed="rId2">
            <a:extLst>
              <a:ext uri="{28A0092B-C50C-407E-A947-70E740481C1C}">
                <a14:useLocalDpi xmlns:a14="http://schemas.microsoft.com/office/drawing/2010/main" val="0"/>
              </a:ext>
            </a:extLst>
          </a:blip>
          <a:srcRect l="16675" t="4272" r="12694" b="8479"/>
          <a:stretch/>
        </p:blipFill>
        <p:spPr>
          <a:xfrm>
            <a:off x="1473693" y="523220"/>
            <a:ext cx="9401453" cy="6268197"/>
          </a:xfrm>
          <a:prstGeom prst="rect">
            <a:avLst/>
          </a:prstGeom>
        </p:spPr>
      </p:pic>
    </p:spTree>
    <p:extLst>
      <p:ext uri="{BB962C8B-B14F-4D97-AF65-F5344CB8AC3E}">
        <p14:creationId xmlns:p14="http://schemas.microsoft.com/office/powerpoint/2010/main" val="443574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0A0F70-C7F2-414B-8EEC-390315E612F5}"/>
              </a:ext>
            </a:extLst>
          </p:cNvPr>
          <p:cNvSpPr/>
          <p:nvPr/>
        </p:nvSpPr>
        <p:spPr>
          <a:xfrm>
            <a:off x="0" y="0"/>
            <a:ext cx="6622742" cy="523220"/>
          </a:xfrm>
          <a:prstGeom prst="rect">
            <a:avLst/>
          </a:prstGeom>
          <a:noFill/>
        </p:spPr>
        <p:txBody>
          <a:bodyPr wrap="square" lIns="91440" tIns="45720" rIns="91440" bIns="4572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3. </a:t>
            </a:r>
            <a:r>
              <a:rPr lang="en-US" sz="28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ROOM JOINING/CREATING PAGE</a:t>
            </a: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endParaRPr lang="en-US" sz="2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5" name="Picture 4">
            <a:extLst>
              <a:ext uri="{FF2B5EF4-FFF2-40B4-BE49-F238E27FC236}">
                <a16:creationId xmlns:a16="http://schemas.microsoft.com/office/drawing/2014/main" id="{CA31F725-8E28-46C7-B123-0C45D56BCD66}"/>
              </a:ext>
            </a:extLst>
          </p:cNvPr>
          <p:cNvPicPr>
            <a:picLocks noChangeAspect="1"/>
          </p:cNvPicPr>
          <p:nvPr/>
        </p:nvPicPr>
        <p:blipFill rotWithShape="1">
          <a:blip r:embed="rId2">
            <a:extLst>
              <a:ext uri="{28A0092B-C50C-407E-A947-70E740481C1C}">
                <a14:useLocalDpi xmlns:a14="http://schemas.microsoft.com/office/drawing/2010/main" val="0"/>
              </a:ext>
            </a:extLst>
          </a:blip>
          <a:srcRect l="17476" t="12945" r="29078" b="40453"/>
          <a:stretch/>
        </p:blipFill>
        <p:spPr>
          <a:xfrm>
            <a:off x="0" y="1012054"/>
            <a:ext cx="6338717" cy="4651899"/>
          </a:xfrm>
          <a:prstGeom prst="rect">
            <a:avLst/>
          </a:prstGeom>
        </p:spPr>
      </p:pic>
      <p:pic>
        <p:nvPicPr>
          <p:cNvPr id="6" name="Picture 5">
            <a:extLst>
              <a:ext uri="{FF2B5EF4-FFF2-40B4-BE49-F238E27FC236}">
                <a16:creationId xmlns:a16="http://schemas.microsoft.com/office/drawing/2014/main" id="{BB6E262F-8410-4F5B-8FDE-7A887C7AC473}"/>
              </a:ext>
            </a:extLst>
          </p:cNvPr>
          <p:cNvPicPr>
            <a:picLocks noChangeAspect="1"/>
          </p:cNvPicPr>
          <p:nvPr/>
        </p:nvPicPr>
        <p:blipFill rotWithShape="1">
          <a:blip r:embed="rId3">
            <a:extLst>
              <a:ext uri="{28A0092B-C50C-407E-A947-70E740481C1C}">
                <a14:useLocalDpi xmlns:a14="http://schemas.microsoft.com/office/drawing/2010/main" val="0"/>
              </a:ext>
            </a:extLst>
          </a:blip>
          <a:srcRect l="3125" t="12042" b="23439"/>
          <a:stretch/>
        </p:blipFill>
        <p:spPr bwMode="auto">
          <a:xfrm>
            <a:off x="6445250" y="1012054"/>
            <a:ext cx="5746750" cy="465189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856370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EBDEFAD-2730-42A3-A671-1BDF24F4ED9E}"/>
              </a:ext>
            </a:extLst>
          </p:cNvPr>
          <p:cNvSpPr/>
          <p:nvPr/>
        </p:nvSpPr>
        <p:spPr>
          <a:xfrm>
            <a:off x="0" y="0"/>
            <a:ext cx="4154750" cy="523220"/>
          </a:xfrm>
          <a:prstGeom prst="rect">
            <a:avLst/>
          </a:prstGeom>
          <a:noFill/>
        </p:spPr>
        <p:txBody>
          <a:bodyPr wrap="square" lIns="91440" tIns="45720" rIns="91440" bIns="4572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4. </a:t>
            </a:r>
            <a:r>
              <a:rPr lang="en-US" sz="28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MESSAGING PAGE</a:t>
            </a: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endParaRPr lang="en-US" sz="2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5" name="Picture 4">
            <a:extLst>
              <a:ext uri="{FF2B5EF4-FFF2-40B4-BE49-F238E27FC236}">
                <a16:creationId xmlns:a16="http://schemas.microsoft.com/office/drawing/2014/main" id="{DAC786EC-6FE3-4B74-BF1B-4DF347537512}"/>
              </a:ext>
            </a:extLst>
          </p:cNvPr>
          <p:cNvPicPr>
            <a:picLocks noChangeAspect="1"/>
          </p:cNvPicPr>
          <p:nvPr/>
        </p:nvPicPr>
        <p:blipFill rotWithShape="1">
          <a:blip r:embed="rId2">
            <a:extLst>
              <a:ext uri="{28A0092B-C50C-407E-A947-70E740481C1C}">
                <a14:useLocalDpi xmlns:a14="http://schemas.microsoft.com/office/drawing/2010/main" val="0"/>
              </a:ext>
            </a:extLst>
          </a:blip>
          <a:srcRect l="16747" t="3754" r="12476" b="8349"/>
          <a:stretch/>
        </p:blipFill>
        <p:spPr>
          <a:xfrm>
            <a:off x="1411550" y="523220"/>
            <a:ext cx="9294921" cy="6232687"/>
          </a:xfrm>
          <a:prstGeom prst="rect">
            <a:avLst/>
          </a:prstGeom>
        </p:spPr>
      </p:pic>
    </p:spTree>
    <p:extLst>
      <p:ext uri="{BB962C8B-B14F-4D97-AF65-F5344CB8AC3E}">
        <p14:creationId xmlns:p14="http://schemas.microsoft.com/office/powerpoint/2010/main" val="948758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B9418FD-EA40-4210-B2C7-4A7CFC2EA077}"/>
              </a:ext>
            </a:extLst>
          </p:cNvPr>
          <p:cNvSpPr/>
          <p:nvPr/>
        </p:nvSpPr>
        <p:spPr>
          <a:xfrm>
            <a:off x="0" y="0"/>
            <a:ext cx="4154750" cy="523220"/>
          </a:xfrm>
          <a:prstGeom prst="rect">
            <a:avLst/>
          </a:prstGeom>
          <a:noFill/>
        </p:spPr>
        <p:txBody>
          <a:bodyPr wrap="square" lIns="91440" tIns="45720" rIns="91440" bIns="4572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4. </a:t>
            </a:r>
            <a:r>
              <a:rPr lang="en-US" sz="28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MESSAGING PAGE</a:t>
            </a: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endParaRPr lang="en-US" sz="2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8" name="Picture 7">
            <a:extLst>
              <a:ext uri="{FF2B5EF4-FFF2-40B4-BE49-F238E27FC236}">
                <a16:creationId xmlns:a16="http://schemas.microsoft.com/office/drawing/2014/main" id="{D47584B0-3062-477F-AF3B-0BF2C9968024}"/>
              </a:ext>
            </a:extLst>
          </p:cNvPr>
          <p:cNvPicPr>
            <a:picLocks noChangeAspect="1"/>
          </p:cNvPicPr>
          <p:nvPr/>
        </p:nvPicPr>
        <p:blipFill rotWithShape="1">
          <a:blip r:embed="rId2">
            <a:extLst>
              <a:ext uri="{28A0092B-C50C-407E-A947-70E740481C1C}">
                <a14:useLocalDpi xmlns:a14="http://schemas.microsoft.com/office/drawing/2010/main" val="0"/>
              </a:ext>
            </a:extLst>
          </a:blip>
          <a:srcRect l="17257" t="12298" r="6942" b="8091"/>
          <a:stretch/>
        </p:blipFill>
        <p:spPr>
          <a:xfrm>
            <a:off x="1386396" y="523220"/>
            <a:ext cx="9419208" cy="6250442"/>
          </a:xfrm>
          <a:prstGeom prst="rect">
            <a:avLst/>
          </a:prstGeom>
        </p:spPr>
      </p:pic>
    </p:spTree>
    <p:extLst>
      <p:ext uri="{BB962C8B-B14F-4D97-AF65-F5344CB8AC3E}">
        <p14:creationId xmlns:p14="http://schemas.microsoft.com/office/powerpoint/2010/main" val="12572896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B9418FD-EA40-4210-B2C7-4A7CFC2EA077}"/>
              </a:ext>
            </a:extLst>
          </p:cNvPr>
          <p:cNvSpPr/>
          <p:nvPr/>
        </p:nvSpPr>
        <p:spPr>
          <a:xfrm>
            <a:off x="0" y="0"/>
            <a:ext cx="4154750" cy="523220"/>
          </a:xfrm>
          <a:prstGeom prst="rect">
            <a:avLst/>
          </a:prstGeom>
          <a:noFill/>
        </p:spPr>
        <p:txBody>
          <a:bodyPr wrap="square" lIns="91440" tIns="45720" rIns="91440" bIns="4572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4. </a:t>
            </a:r>
            <a:r>
              <a:rPr lang="en-US" sz="28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MESSAGING PAGE</a:t>
            </a: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endParaRPr lang="en-US" sz="2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5" name="Picture 4">
            <a:extLst>
              <a:ext uri="{FF2B5EF4-FFF2-40B4-BE49-F238E27FC236}">
                <a16:creationId xmlns:a16="http://schemas.microsoft.com/office/drawing/2014/main" id="{40E8B470-3AA6-44F1-A7AB-8E7E8DB594B9}"/>
              </a:ext>
            </a:extLst>
          </p:cNvPr>
          <p:cNvPicPr>
            <a:picLocks noChangeAspect="1"/>
          </p:cNvPicPr>
          <p:nvPr/>
        </p:nvPicPr>
        <p:blipFill rotWithShape="1">
          <a:blip r:embed="rId2">
            <a:extLst>
              <a:ext uri="{28A0092B-C50C-407E-A947-70E740481C1C}">
                <a14:useLocalDpi xmlns:a14="http://schemas.microsoft.com/office/drawing/2010/main" val="0"/>
              </a:ext>
            </a:extLst>
          </a:blip>
          <a:srcRect l="16894" t="11780" r="35849" b="26085"/>
          <a:stretch/>
        </p:blipFill>
        <p:spPr>
          <a:xfrm>
            <a:off x="5930282" y="712432"/>
            <a:ext cx="6143350" cy="5954698"/>
          </a:xfrm>
          <a:prstGeom prst="rect">
            <a:avLst/>
          </a:prstGeom>
        </p:spPr>
      </p:pic>
      <p:pic>
        <p:nvPicPr>
          <p:cNvPr id="10" name="Picture 9">
            <a:extLst>
              <a:ext uri="{FF2B5EF4-FFF2-40B4-BE49-F238E27FC236}">
                <a16:creationId xmlns:a16="http://schemas.microsoft.com/office/drawing/2014/main" id="{DD3EF4F7-765F-4889-ADAA-0666AABE5709}"/>
              </a:ext>
            </a:extLst>
          </p:cNvPr>
          <p:cNvPicPr>
            <a:picLocks noChangeAspect="1"/>
          </p:cNvPicPr>
          <p:nvPr/>
        </p:nvPicPr>
        <p:blipFill rotWithShape="1">
          <a:blip r:embed="rId3">
            <a:extLst>
              <a:ext uri="{28A0092B-C50C-407E-A947-70E740481C1C}">
                <a14:useLocalDpi xmlns:a14="http://schemas.microsoft.com/office/drawing/2010/main" val="0"/>
              </a:ext>
            </a:extLst>
          </a:blip>
          <a:srcRect l="17329" t="12168" r="36069" b="8608"/>
          <a:stretch/>
        </p:blipFill>
        <p:spPr>
          <a:xfrm>
            <a:off x="118368" y="712432"/>
            <a:ext cx="5681709" cy="5954698"/>
          </a:xfrm>
          <a:prstGeom prst="rect">
            <a:avLst/>
          </a:prstGeom>
        </p:spPr>
      </p:pic>
    </p:spTree>
    <p:extLst>
      <p:ext uri="{BB962C8B-B14F-4D97-AF65-F5344CB8AC3E}">
        <p14:creationId xmlns:p14="http://schemas.microsoft.com/office/powerpoint/2010/main" val="3727407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B9418FD-EA40-4210-B2C7-4A7CFC2EA077}"/>
              </a:ext>
            </a:extLst>
          </p:cNvPr>
          <p:cNvSpPr/>
          <p:nvPr/>
        </p:nvSpPr>
        <p:spPr>
          <a:xfrm>
            <a:off x="0" y="0"/>
            <a:ext cx="4154750" cy="523220"/>
          </a:xfrm>
          <a:prstGeom prst="rect">
            <a:avLst/>
          </a:prstGeom>
          <a:noFill/>
        </p:spPr>
        <p:txBody>
          <a:bodyPr wrap="square" lIns="91440" tIns="45720" rIns="91440" bIns="4572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4. </a:t>
            </a:r>
            <a:r>
              <a:rPr lang="en-US" sz="28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MESSAGING PAGE</a:t>
            </a: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endParaRPr lang="en-US" sz="2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9" name="Picture 8">
            <a:extLst>
              <a:ext uri="{FF2B5EF4-FFF2-40B4-BE49-F238E27FC236}">
                <a16:creationId xmlns:a16="http://schemas.microsoft.com/office/drawing/2014/main" id="{D6040495-1D7B-4038-9034-795F26558EE5}"/>
              </a:ext>
            </a:extLst>
          </p:cNvPr>
          <p:cNvPicPr>
            <a:picLocks noChangeAspect="1"/>
          </p:cNvPicPr>
          <p:nvPr/>
        </p:nvPicPr>
        <p:blipFill rotWithShape="1">
          <a:blip r:embed="rId2">
            <a:extLst>
              <a:ext uri="{28A0092B-C50C-407E-A947-70E740481C1C}">
                <a14:useLocalDpi xmlns:a14="http://schemas.microsoft.com/office/drawing/2010/main" val="0"/>
              </a:ext>
            </a:extLst>
          </a:blip>
          <a:srcRect l="1943" t="12041" b="11038"/>
          <a:stretch/>
        </p:blipFill>
        <p:spPr bwMode="auto">
          <a:xfrm>
            <a:off x="2219418" y="843378"/>
            <a:ext cx="7581529" cy="562844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984474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B9418FD-EA40-4210-B2C7-4A7CFC2EA077}"/>
              </a:ext>
            </a:extLst>
          </p:cNvPr>
          <p:cNvSpPr/>
          <p:nvPr/>
        </p:nvSpPr>
        <p:spPr>
          <a:xfrm>
            <a:off x="0" y="0"/>
            <a:ext cx="4154750" cy="523220"/>
          </a:xfrm>
          <a:prstGeom prst="rect">
            <a:avLst/>
          </a:prstGeom>
          <a:noFill/>
        </p:spPr>
        <p:txBody>
          <a:bodyPr wrap="square" lIns="91440" tIns="45720" rIns="91440" bIns="4572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5. </a:t>
            </a:r>
            <a:r>
              <a:rPr lang="en-US" sz="28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PYTHON CODE</a:t>
            </a: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endParaRPr lang="en-US" sz="2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4" name="Picture 3">
            <a:extLst>
              <a:ext uri="{FF2B5EF4-FFF2-40B4-BE49-F238E27FC236}">
                <a16:creationId xmlns:a16="http://schemas.microsoft.com/office/drawing/2014/main" id="{5FC0CE20-C7F5-481E-B42F-2A9107E6496C}"/>
              </a:ext>
            </a:extLst>
          </p:cNvPr>
          <p:cNvPicPr>
            <a:picLocks noChangeAspect="1"/>
          </p:cNvPicPr>
          <p:nvPr/>
        </p:nvPicPr>
        <p:blipFill rotWithShape="1">
          <a:blip r:embed="rId2">
            <a:extLst>
              <a:ext uri="{28A0092B-C50C-407E-A947-70E740481C1C}">
                <a14:useLocalDpi xmlns:a14="http://schemas.microsoft.com/office/drawing/2010/main" val="0"/>
              </a:ext>
            </a:extLst>
          </a:blip>
          <a:srcRect l="17330" t="4660" r="40364" b="8091"/>
          <a:stretch/>
        </p:blipFill>
        <p:spPr>
          <a:xfrm>
            <a:off x="62144" y="523220"/>
            <a:ext cx="5663953" cy="6259320"/>
          </a:xfrm>
          <a:prstGeom prst="rect">
            <a:avLst/>
          </a:prstGeom>
        </p:spPr>
      </p:pic>
      <p:pic>
        <p:nvPicPr>
          <p:cNvPr id="9" name="Picture 8">
            <a:extLst>
              <a:ext uri="{FF2B5EF4-FFF2-40B4-BE49-F238E27FC236}">
                <a16:creationId xmlns:a16="http://schemas.microsoft.com/office/drawing/2014/main" id="{CC2EA469-F424-454C-A933-45D5FE2F9C72}"/>
              </a:ext>
            </a:extLst>
          </p:cNvPr>
          <p:cNvPicPr>
            <a:picLocks noChangeAspect="1"/>
          </p:cNvPicPr>
          <p:nvPr/>
        </p:nvPicPr>
        <p:blipFill rotWithShape="1">
          <a:blip r:embed="rId3">
            <a:extLst>
              <a:ext uri="{28A0092B-C50C-407E-A947-70E740481C1C}">
                <a14:useLocalDpi xmlns:a14="http://schemas.microsoft.com/office/drawing/2010/main" val="0"/>
              </a:ext>
            </a:extLst>
          </a:blip>
          <a:srcRect l="17549" t="11650" r="34029" b="10679"/>
          <a:stretch/>
        </p:blipFill>
        <p:spPr>
          <a:xfrm>
            <a:off x="5788241" y="523219"/>
            <a:ext cx="6341615" cy="6259319"/>
          </a:xfrm>
          <a:prstGeom prst="rect">
            <a:avLst/>
          </a:prstGeom>
        </p:spPr>
      </p:pic>
    </p:spTree>
    <p:extLst>
      <p:ext uri="{BB962C8B-B14F-4D97-AF65-F5344CB8AC3E}">
        <p14:creationId xmlns:p14="http://schemas.microsoft.com/office/powerpoint/2010/main" val="28015670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B9418FD-EA40-4210-B2C7-4A7CFC2EA077}"/>
              </a:ext>
            </a:extLst>
          </p:cNvPr>
          <p:cNvSpPr/>
          <p:nvPr/>
        </p:nvSpPr>
        <p:spPr>
          <a:xfrm>
            <a:off x="0" y="0"/>
            <a:ext cx="4154750" cy="523220"/>
          </a:xfrm>
          <a:prstGeom prst="rect">
            <a:avLst/>
          </a:prstGeom>
          <a:noFill/>
        </p:spPr>
        <p:txBody>
          <a:bodyPr wrap="square" lIns="91440" tIns="45720" rIns="91440" bIns="4572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5. </a:t>
            </a:r>
            <a:r>
              <a:rPr lang="en-US" sz="28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PYTHON CODE</a:t>
            </a: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endParaRPr lang="en-US" sz="2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3" name="Picture 2">
            <a:extLst>
              <a:ext uri="{FF2B5EF4-FFF2-40B4-BE49-F238E27FC236}">
                <a16:creationId xmlns:a16="http://schemas.microsoft.com/office/drawing/2014/main" id="{D4CEC382-F89D-45D5-A1B4-B51AC5B5B881}"/>
              </a:ext>
            </a:extLst>
          </p:cNvPr>
          <p:cNvPicPr>
            <a:picLocks noChangeAspect="1"/>
          </p:cNvPicPr>
          <p:nvPr/>
        </p:nvPicPr>
        <p:blipFill rotWithShape="1">
          <a:blip r:embed="rId2">
            <a:extLst>
              <a:ext uri="{28A0092B-C50C-407E-A947-70E740481C1C}">
                <a14:useLocalDpi xmlns:a14="http://schemas.microsoft.com/office/drawing/2010/main" val="0"/>
              </a:ext>
            </a:extLst>
          </a:blip>
          <a:srcRect l="17112" t="12169" r="19539" b="10162"/>
          <a:stretch/>
        </p:blipFill>
        <p:spPr>
          <a:xfrm>
            <a:off x="1260630" y="523220"/>
            <a:ext cx="8726750" cy="5811560"/>
          </a:xfrm>
          <a:prstGeom prst="rect">
            <a:avLst/>
          </a:prstGeom>
        </p:spPr>
      </p:pic>
      <p:pic>
        <p:nvPicPr>
          <p:cNvPr id="6" name="Picture 5">
            <a:extLst>
              <a:ext uri="{FF2B5EF4-FFF2-40B4-BE49-F238E27FC236}">
                <a16:creationId xmlns:a16="http://schemas.microsoft.com/office/drawing/2014/main" id="{AB42EA8A-E127-45AC-A179-A2A1E885F6B2}"/>
              </a:ext>
            </a:extLst>
          </p:cNvPr>
          <p:cNvPicPr>
            <a:picLocks noChangeAspect="1"/>
          </p:cNvPicPr>
          <p:nvPr/>
        </p:nvPicPr>
        <p:blipFill rotWithShape="1">
          <a:blip r:embed="rId3">
            <a:extLst>
              <a:ext uri="{28A0092B-C50C-407E-A947-70E740481C1C}">
                <a14:useLocalDpi xmlns:a14="http://schemas.microsoft.com/office/drawing/2010/main" val="0"/>
              </a:ext>
            </a:extLst>
          </a:blip>
          <a:srcRect l="17183" t="11780" r="11238" b="82776"/>
          <a:stretch/>
        </p:blipFill>
        <p:spPr>
          <a:xfrm>
            <a:off x="1260630" y="6334780"/>
            <a:ext cx="8726750" cy="488272"/>
          </a:xfrm>
          <a:prstGeom prst="rect">
            <a:avLst/>
          </a:prstGeom>
        </p:spPr>
      </p:pic>
    </p:spTree>
    <p:extLst>
      <p:ext uri="{BB962C8B-B14F-4D97-AF65-F5344CB8AC3E}">
        <p14:creationId xmlns:p14="http://schemas.microsoft.com/office/powerpoint/2010/main" val="2993671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17A2488-894E-4F14-84C3-1F4796581264}"/>
              </a:ext>
            </a:extLst>
          </p:cNvPr>
          <p:cNvSpPr/>
          <p:nvPr/>
        </p:nvSpPr>
        <p:spPr>
          <a:xfrm>
            <a:off x="0" y="-175360"/>
            <a:ext cx="3661580" cy="923330"/>
          </a:xfrm>
          <a:prstGeom prst="rect">
            <a:avLst/>
          </a:prstGeom>
          <a:noFill/>
        </p:spPr>
        <p:txBody>
          <a:bodyPr wrap="square" lIns="91440" tIns="45720" rIns="91440" bIns="45720">
            <a:spAutoFit/>
          </a:bodyPr>
          <a:lstStyle/>
          <a:p>
            <a:pPr algn="ctr"/>
            <a:r>
              <a:rPr lang="en-US" sz="5400" b="1" u="sng"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CONTENT</a:t>
            </a: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p>
        </p:txBody>
      </p:sp>
      <p:sp>
        <p:nvSpPr>
          <p:cNvPr id="5" name="Rectangle 4">
            <a:extLst>
              <a:ext uri="{FF2B5EF4-FFF2-40B4-BE49-F238E27FC236}">
                <a16:creationId xmlns:a16="http://schemas.microsoft.com/office/drawing/2014/main" id="{D4129E29-C8B9-4984-B2A2-1F58E9F64E23}"/>
              </a:ext>
            </a:extLst>
          </p:cNvPr>
          <p:cNvSpPr/>
          <p:nvPr/>
        </p:nvSpPr>
        <p:spPr>
          <a:xfrm>
            <a:off x="71022" y="1351652"/>
            <a:ext cx="6718506" cy="4154984"/>
          </a:xfrm>
          <a:prstGeom prst="rect">
            <a:avLst/>
          </a:prstGeom>
          <a:noFill/>
        </p:spPr>
        <p:txBody>
          <a:bodyPr wrap="none" lIns="91440" tIns="45720" rIns="91440" bIns="45720">
            <a:spAutoFit/>
          </a:bodyPr>
          <a:lstStyle/>
          <a:p>
            <a:pPr marL="742950" indent="-742950">
              <a:buAutoNum type="arabicPeriod"/>
            </a:pPr>
            <a:r>
              <a:rPr lang="en-U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Introduction &amp; History</a:t>
            </a:r>
          </a:p>
          <a:p>
            <a:pPr marL="742950" indent="-742950">
              <a:buAutoNum type="arabicPeriod"/>
            </a:pPr>
            <a:r>
              <a:rPr lang="en-US" sz="4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About This Project</a:t>
            </a:r>
          </a:p>
          <a:p>
            <a:pPr marL="742950" indent="-742950">
              <a:buAutoNum type="arabicPeriod"/>
            </a:pPr>
            <a:r>
              <a:rPr lang="en-US" sz="4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Benefits &amp; </a:t>
            </a:r>
            <a:r>
              <a:rPr lang="en-U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Work Area</a:t>
            </a:r>
          </a:p>
          <a:p>
            <a:pPr marL="742950" indent="-742950">
              <a:buAutoNum type="arabicPeriod"/>
            </a:pPr>
            <a:r>
              <a:rPr lang="en-US" sz="4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Structure</a:t>
            </a:r>
          </a:p>
          <a:p>
            <a:pPr marL="742950" indent="-742950">
              <a:buAutoNum type="arabicPeriod"/>
            </a:pPr>
            <a:r>
              <a:rPr lang="en-US" sz="4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Working</a:t>
            </a:r>
          </a:p>
          <a:p>
            <a:pPr marL="742950" indent="-742950">
              <a:buFontTx/>
              <a:buAutoNum type="arabicPeriod"/>
            </a:pPr>
            <a:r>
              <a:rPr lang="en-US" sz="4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What we learned</a:t>
            </a:r>
          </a:p>
        </p:txBody>
      </p:sp>
      <p:pic>
        <p:nvPicPr>
          <p:cNvPr id="1026" name="Picture 2" descr="RandoChat - Chat roulette - Apps on Google Play">
            <a:extLst>
              <a:ext uri="{FF2B5EF4-FFF2-40B4-BE49-F238E27FC236}">
                <a16:creationId xmlns:a16="http://schemas.microsoft.com/office/drawing/2014/main" id="{102AD402-AE81-4D3B-982B-B56F19A77E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4178" y="1206213"/>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6923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B9418FD-EA40-4210-B2C7-4A7CFC2EA077}"/>
              </a:ext>
            </a:extLst>
          </p:cNvPr>
          <p:cNvSpPr/>
          <p:nvPr/>
        </p:nvSpPr>
        <p:spPr>
          <a:xfrm>
            <a:off x="0" y="0"/>
            <a:ext cx="4154750" cy="523220"/>
          </a:xfrm>
          <a:prstGeom prst="rect">
            <a:avLst/>
          </a:prstGeom>
          <a:noFill/>
        </p:spPr>
        <p:txBody>
          <a:bodyPr wrap="square" lIns="91440" tIns="45720" rIns="91440" bIns="4572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6. </a:t>
            </a:r>
            <a:r>
              <a:rPr lang="en-US" sz="28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DATABASE PART</a:t>
            </a: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endParaRPr lang="en-US" sz="2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3" name="Picture 2">
            <a:extLst>
              <a:ext uri="{FF2B5EF4-FFF2-40B4-BE49-F238E27FC236}">
                <a16:creationId xmlns:a16="http://schemas.microsoft.com/office/drawing/2014/main" id="{D32A0C44-42BB-4ECC-A17F-C93A4D17664F}"/>
              </a:ext>
            </a:extLst>
          </p:cNvPr>
          <p:cNvPicPr>
            <a:picLocks noChangeAspect="1"/>
          </p:cNvPicPr>
          <p:nvPr/>
        </p:nvPicPr>
        <p:blipFill rotWithShape="1">
          <a:blip r:embed="rId2">
            <a:extLst>
              <a:ext uri="{28A0092B-C50C-407E-A947-70E740481C1C}">
                <a14:useLocalDpi xmlns:a14="http://schemas.microsoft.com/office/drawing/2010/main" val="0"/>
              </a:ext>
            </a:extLst>
          </a:blip>
          <a:srcRect l="16821" t="4271" r="23034" b="14822"/>
          <a:stretch/>
        </p:blipFill>
        <p:spPr>
          <a:xfrm>
            <a:off x="3539231" y="88213"/>
            <a:ext cx="7332955" cy="5796556"/>
          </a:xfrm>
          <a:prstGeom prst="rect">
            <a:avLst/>
          </a:prstGeom>
        </p:spPr>
      </p:pic>
      <p:pic>
        <p:nvPicPr>
          <p:cNvPr id="6" name="Picture 5">
            <a:extLst>
              <a:ext uri="{FF2B5EF4-FFF2-40B4-BE49-F238E27FC236}">
                <a16:creationId xmlns:a16="http://schemas.microsoft.com/office/drawing/2014/main" id="{6C342A34-275A-4D6B-B7A4-38B07AF41AD6}"/>
              </a:ext>
            </a:extLst>
          </p:cNvPr>
          <p:cNvPicPr>
            <a:picLocks noChangeAspect="1"/>
          </p:cNvPicPr>
          <p:nvPr/>
        </p:nvPicPr>
        <p:blipFill rotWithShape="1">
          <a:blip r:embed="rId3">
            <a:extLst>
              <a:ext uri="{28A0092B-C50C-407E-A947-70E740481C1C}">
                <a14:useLocalDpi xmlns:a14="http://schemas.microsoft.com/office/drawing/2010/main" val="0"/>
              </a:ext>
            </a:extLst>
          </a:blip>
          <a:srcRect l="17256" t="50000" r="22598" b="38382"/>
          <a:stretch/>
        </p:blipFill>
        <p:spPr>
          <a:xfrm>
            <a:off x="3539231" y="5884769"/>
            <a:ext cx="7332955" cy="885018"/>
          </a:xfrm>
          <a:prstGeom prst="rect">
            <a:avLst/>
          </a:prstGeom>
        </p:spPr>
      </p:pic>
    </p:spTree>
    <p:extLst>
      <p:ext uri="{BB962C8B-B14F-4D97-AF65-F5344CB8AC3E}">
        <p14:creationId xmlns:p14="http://schemas.microsoft.com/office/powerpoint/2010/main" val="218364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033399-409E-4A8D-B0EE-93D458B5066F}"/>
              </a:ext>
            </a:extLst>
          </p:cNvPr>
          <p:cNvSpPr/>
          <p:nvPr/>
        </p:nvSpPr>
        <p:spPr>
          <a:xfrm>
            <a:off x="1950128" y="-79899"/>
            <a:ext cx="8291744" cy="830997"/>
          </a:xfrm>
          <a:prstGeom prst="rect">
            <a:avLst/>
          </a:prstGeom>
          <a:noFill/>
        </p:spPr>
        <p:txBody>
          <a:bodyPr wrap="square" lIns="91440" tIns="45720" rIns="91440" bIns="45720">
            <a:spAutoFit/>
          </a:bodyPr>
          <a:lstStyle/>
          <a:p>
            <a:pPr algn="ctr"/>
            <a:r>
              <a:rPr lang="en-US"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WORKING</a:t>
            </a:r>
          </a:p>
        </p:txBody>
      </p:sp>
      <p:sp>
        <p:nvSpPr>
          <p:cNvPr id="3" name="TextBox 2">
            <a:extLst>
              <a:ext uri="{FF2B5EF4-FFF2-40B4-BE49-F238E27FC236}">
                <a16:creationId xmlns:a16="http://schemas.microsoft.com/office/drawing/2014/main" id="{5B908F7B-E741-4FAB-B6A5-236E0D16F05B}"/>
              </a:ext>
            </a:extLst>
          </p:cNvPr>
          <p:cNvSpPr txBox="1"/>
          <p:nvPr/>
        </p:nvSpPr>
        <p:spPr>
          <a:xfrm>
            <a:off x="0" y="751098"/>
            <a:ext cx="12192000" cy="5940088"/>
          </a:xfrm>
          <a:prstGeom prst="rect">
            <a:avLst/>
          </a:prstGeom>
          <a:noFill/>
        </p:spPr>
        <p:txBody>
          <a:bodyPr wrap="square">
            <a:spAutoFit/>
          </a:bodyPr>
          <a:lstStyle/>
          <a:p>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Here’s the implementation of our project. Below is the front end page that is displayed when we first open our application.</a:t>
            </a:r>
            <a:r>
              <a:rPr lang="en-US" sz="2000" dirty="0"/>
              <a:t> </a:t>
            </a:r>
          </a:p>
          <a:p>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This application connects random people with each other and they can talk without actually showing their names.</a:t>
            </a:r>
            <a:endPar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5" name="Picture 4">
            <a:extLst>
              <a:ext uri="{FF2B5EF4-FFF2-40B4-BE49-F238E27FC236}">
                <a16:creationId xmlns:a16="http://schemas.microsoft.com/office/drawing/2014/main" id="{10034DFD-F00B-40FD-B7AD-AE2DA2151344}"/>
              </a:ext>
            </a:extLst>
          </p:cNvPr>
          <p:cNvPicPr>
            <a:picLocks noChangeAspect="1"/>
          </p:cNvPicPr>
          <p:nvPr/>
        </p:nvPicPr>
        <p:blipFill rotWithShape="1">
          <a:blip r:embed="rId2">
            <a:extLst>
              <a:ext uri="{28A0092B-C50C-407E-A947-70E740481C1C}">
                <a14:useLocalDpi xmlns:a14="http://schemas.microsoft.com/office/drawing/2010/main" val="0"/>
              </a:ext>
            </a:extLst>
          </a:blip>
          <a:srcRect l="12600" t="11683" r="10705" b="19125"/>
          <a:stretch/>
        </p:blipFill>
        <p:spPr bwMode="auto">
          <a:xfrm>
            <a:off x="2783019" y="1455939"/>
            <a:ext cx="6306363" cy="444771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20592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9D260D-43AD-4711-B975-F79BE9D1FCF4}"/>
              </a:ext>
            </a:extLst>
          </p:cNvPr>
          <p:cNvSpPr txBox="1"/>
          <p:nvPr/>
        </p:nvSpPr>
        <p:spPr>
          <a:xfrm>
            <a:off x="1480" y="859065"/>
            <a:ext cx="12190520" cy="707886"/>
          </a:xfrm>
          <a:prstGeom prst="rect">
            <a:avLst/>
          </a:prstGeom>
          <a:noFill/>
        </p:spPr>
        <p:txBody>
          <a:bodyPr wrap="square">
            <a:spAutoFit/>
          </a:bodyPr>
          <a:lstStyle/>
          <a:p>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1.	Firstly, we have to register ourself by simply entering email id and creating username and password.</a:t>
            </a:r>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6" name="Rectangle 5">
            <a:extLst>
              <a:ext uri="{FF2B5EF4-FFF2-40B4-BE49-F238E27FC236}">
                <a16:creationId xmlns:a16="http://schemas.microsoft.com/office/drawing/2014/main" id="{02180568-97F9-4D75-9A16-64CC001DEA6C}"/>
              </a:ext>
            </a:extLst>
          </p:cNvPr>
          <p:cNvSpPr/>
          <p:nvPr/>
        </p:nvSpPr>
        <p:spPr>
          <a:xfrm>
            <a:off x="1950128" y="-79899"/>
            <a:ext cx="8291744" cy="830997"/>
          </a:xfrm>
          <a:prstGeom prst="rect">
            <a:avLst/>
          </a:prstGeom>
          <a:noFill/>
        </p:spPr>
        <p:txBody>
          <a:bodyPr wrap="square" lIns="91440" tIns="45720" rIns="91440" bIns="45720">
            <a:spAutoFit/>
          </a:bodyPr>
          <a:lstStyle/>
          <a:p>
            <a:pPr algn="ctr"/>
            <a:r>
              <a:rPr lang="en-US"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WORKING</a:t>
            </a:r>
          </a:p>
        </p:txBody>
      </p:sp>
      <p:pic>
        <p:nvPicPr>
          <p:cNvPr id="8" name="Picture 7">
            <a:extLst>
              <a:ext uri="{FF2B5EF4-FFF2-40B4-BE49-F238E27FC236}">
                <a16:creationId xmlns:a16="http://schemas.microsoft.com/office/drawing/2014/main" id="{1FA39573-9141-47D7-897D-712778794E03}"/>
              </a:ext>
            </a:extLst>
          </p:cNvPr>
          <p:cNvPicPr>
            <a:picLocks noChangeAspect="1"/>
          </p:cNvPicPr>
          <p:nvPr/>
        </p:nvPicPr>
        <p:blipFill rotWithShape="1">
          <a:blip r:embed="rId2">
            <a:extLst>
              <a:ext uri="{28A0092B-C50C-407E-A947-70E740481C1C}">
                <a14:useLocalDpi xmlns:a14="http://schemas.microsoft.com/office/drawing/2010/main" val="0"/>
              </a:ext>
            </a:extLst>
          </a:blip>
          <a:srcRect l="16509" t="12940" r="14772" b="14991"/>
          <a:stretch/>
        </p:blipFill>
        <p:spPr bwMode="auto">
          <a:xfrm>
            <a:off x="2317071" y="1674917"/>
            <a:ext cx="7332955" cy="4324017"/>
          </a:xfrm>
          <a:prstGeom prst="rect">
            <a:avLst/>
          </a:prstGeom>
          <a:noFill/>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524623BC-38A4-4668-97CE-70F1EA842E48}"/>
              </a:ext>
            </a:extLst>
          </p:cNvPr>
          <p:cNvSpPr txBox="1"/>
          <p:nvPr/>
        </p:nvSpPr>
        <p:spPr>
          <a:xfrm>
            <a:off x="82859" y="6103983"/>
            <a:ext cx="12190520" cy="400110"/>
          </a:xfrm>
          <a:prstGeom prst="rect">
            <a:avLst/>
          </a:prstGeom>
          <a:noFill/>
        </p:spPr>
        <p:txBody>
          <a:bodyPr wrap="square">
            <a:spAutoFit/>
          </a:bodyPr>
          <a:lstStyle/>
          <a:p>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Here you can see that if we are already a user, we can simply go to login page from here also.</a:t>
            </a:r>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3673307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2180568-97F9-4D75-9A16-64CC001DEA6C}"/>
              </a:ext>
            </a:extLst>
          </p:cNvPr>
          <p:cNvSpPr/>
          <p:nvPr/>
        </p:nvSpPr>
        <p:spPr>
          <a:xfrm>
            <a:off x="1950128" y="-79899"/>
            <a:ext cx="8291744" cy="830997"/>
          </a:xfrm>
          <a:prstGeom prst="rect">
            <a:avLst/>
          </a:prstGeom>
          <a:noFill/>
        </p:spPr>
        <p:txBody>
          <a:bodyPr wrap="square" lIns="91440" tIns="45720" rIns="91440" bIns="45720">
            <a:spAutoFit/>
          </a:bodyPr>
          <a:lstStyle/>
          <a:p>
            <a:pPr algn="ctr"/>
            <a:r>
              <a:rPr lang="en-US"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WORKING</a:t>
            </a:r>
          </a:p>
        </p:txBody>
      </p:sp>
      <p:sp>
        <p:nvSpPr>
          <p:cNvPr id="7" name="TextBox 6">
            <a:extLst>
              <a:ext uri="{FF2B5EF4-FFF2-40B4-BE49-F238E27FC236}">
                <a16:creationId xmlns:a16="http://schemas.microsoft.com/office/drawing/2014/main" id="{1B734333-094A-44F4-A68D-9D6F6A417A9E}"/>
              </a:ext>
            </a:extLst>
          </p:cNvPr>
          <p:cNvSpPr txBox="1"/>
          <p:nvPr/>
        </p:nvSpPr>
        <p:spPr>
          <a:xfrm>
            <a:off x="1480" y="859065"/>
            <a:ext cx="12190520" cy="400110"/>
          </a:xfrm>
          <a:prstGeom prst="rect">
            <a:avLst/>
          </a:prstGeom>
          <a:noFill/>
        </p:spPr>
        <p:txBody>
          <a:bodyPr wrap="square">
            <a:spAutoFit/>
          </a:bodyPr>
          <a:lstStyle/>
          <a:p>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2.	Once we have registered, now we have to login to the registered account.</a:t>
            </a:r>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5" name="Picture 4">
            <a:extLst>
              <a:ext uri="{FF2B5EF4-FFF2-40B4-BE49-F238E27FC236}">
                <a16:creationId xmlns:a16="http://schemas.microsoft.com/office/drawing/2014/main" id="{0C7D95D1-CF13-4B5C-A967-BF1BCC684732}"/>
              </a:ext>
            </a:extLst>
          </p:cNvPr>
          <p:cNvPicPr>
            <a:picLocks noChangeAspect="1"/>
          </p:cNvPicPr>
          <p:nvPr/>
        </p:nvPicPr>
        <p:blipFill rotWithShape="1">
          <a:blip r:embed="rId2">
            <a:extLst>
              <a:ext uri="{28A0092B-C50C-407E-A947-70E740481C1C}">
                <a14:useLocalDpi xmlns:a14="http://schemas.microsoft.com/office/drawing/2010/main" val="0"/>
              </a:ext>
            </a:extLst>
          </a:blip>
          <a:srcRect l="14542" t="11861" r="16253" b="26135"/>
          <a:stretch/>
        </p:blipFill>
        <p:spPr bwMode="auto">
          <a:xfrm>
            <a:off x="2521258" y="1589103"/>
            <a:ext cx="6365290" cy="3888420"/>
          </a:xfrm>
          <a:prstGeom prst="rect">
            <a:avLst/>
          </a:prstGeom>
          <a:noFill/>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9ECEA477-143A-44F4-8AC7-C173EBE20DF5}"/>
              </a:ext>
            </a:extLst>
          </p:cNvPr>
          <p:cNvSpPr txBox="1"/>
          <p:nvPr/>
        </p:nvSpPr>
        <p:spPr>
          <a:xfrm>
            <a:off x="1480" y="5716630"/>
            <a:ext cx="12190520" cy="707886"/>
          </a:xfrm>
          <a:prstGeom prst="rect">
            <a:avLst/>
          </a:prstGeom>
          <a:noFill/>
        </p:spPr>
        <p:txBody>
          <a:bodyPr wrap="square">
            <a:spAutoFit/>
          </a:bodyPr>
          <a:lstStyle/>
          <a:p>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Here you can see the message of account creation, which comes just after registration. And also, we can redirect to signup page again directly from here.</a:t>
            </a:r>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31506480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2180568-97F9-4D75-9A16-64CC001DEA6C}"/>
              </a:ext>
            </a:extLst>
          </p:cNvPr>
          <p:cNvSpPr/>
          <p:nvPr/>
        </p:nvSpPr>
        <p:spPr>
          <a:xfrm>
            <a:off x="1950128" y="-79899"/>
            <a:ext cx="8291744" cy="830997"/>
          </a:xfrm>
          <a:prstGeom prst="rect">
            <a:avLst/>
          </a:prstGeom>
          <a:noFill/>
        </p:spPr>
        <p:txBody>
          <a:bodyPr wrap="square" lIns="91440" tIns="45720" rIns="91440" bIns="45720">
            <a:spAutoFit/>
          </a:bodyPr>
          <a:lstStyle/>
          <a:p>
            <a:pPr algn="ctr"/>
            <a:r>
              <a:rPr lang="en-US"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WORKING</a:t>
            </a:r>
          </a:p>
        </p:txBody>
      </p:sp>
      <p:sp>
        <p:nvSpPr>
          <p:cNvPr id="7" name="TextBox 6">
            <a:extLst>
              <a:ext uri="{FF2B5EF4-FFF2-40B4-BE49-F238E27FC236}">
                <a16:creationId xmlns:a16="http://schemas.microsoft.com/office/drawing/2014/main" id="{1B734333-094A-44F4-A68D-9D6F6A417A9E}"/>
              </a:ext>
            </a:extLst>
          </p:cNvPr>
          <p:cNvSpPr txBox="1"/>
          <p:nvPr/>
        </p:nvSpPr>
        <p:spPr>
          <a:xfrm>
            <a:off x="1480" y="859065"/>
            <a:ext cx="12190520" cy="707886"/>
          </a:xfrm>
          <a:prstGeom prst="rect">
            <a:avLst/>
          </a:prstGeom>
          <a:noFill/>
        </p:spPr>
        <p:txBody>
          <a:bodyPr wrap="square">
            <a:spAutoFit/>
          </a:bodyPr>
          <a:lstStyle/>
          <a:p>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3.	Now we have login successfully and now we can create or join any room with any name as our wish.</a:t>
            </a:r>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8" name="Picture 7">
            <a:extLst>
              <a:ext uri="{FF2B5EF4-FFF2-40B4-BE49-F238E27FC236}">
                <a16:creationId xmlns:a16="http://schemas.microsoft.com/office/drawing/2014/main" id="{2A7EB17F-AF48-4F3F-8734-F1131C1B19E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309" t="12042" b="22361"/>
          <a:stretch/>
        </p:blipFill>
        <p:spPr bwMode="auto">
          <a:xfrm>
            <a:off x="2814221" y="1566951"/>
            <a:ext cx="6667130" cy="3954960"/>
          </a:xfrm>
          <a:prstGeom prst="rect">
            <a:avLst/>
          </a:prstGeom>
          <a:noFill/>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0691C9F9-B404-4097-8D64-841DE52A0839}"/>
              </a:ext>
            </a:extLst>
          </p:cNvPr>
          <p:cNvSpPr txBox="1"/>
          <p:nvPr/>
        </p:nvSpPr>
        <p:spPr>
          <a:xfrm>
            <a:off x="52526" y="5743263"/>
            <a:ext cx="12190520" cy="400110"/>
          </a:xfrm>
          <a:prstGeom prst="rect">
            <a:avLst/>
          </a:prstGeom>
          <a:noFill/>
        </p:spPr>
        <p:txBody>
          <a:bodyPr wrap="square">
            <a:spAutoFit/>
          </a:bodyPr>
          <a:lstStyle/>
          <a:p>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As you can see that we can easily logout from here by clicking the logout button.</a:t>
            </a:r>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4532318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2180568-97F9-4D75-9A16-64CC001DEA6C}"/>
              </a:ext>
            </a:extLst>
          </p:cNvPr>
          <p:cNvSpPr/>
          <p:nvPr/>
        </p:nvSpPr>
        <p:spPr>
          <a:xfrm>
            <a:off x="1950128" y="-79899"/>
            <a:ext cx="8291744" cy="830997"/>
          </a:xfrm>
          <a:prstGeom prst="rect">
            <a:avLst/>
          </a:prstGeom>
          <a:noFill/>
        </p:spPr>
        <p:txBody>
          <a:bodyPr wrap="square" lIns="91440" tIns="45720" rIns="91440" bIns="45720">
            <a:spAutoFit/>
          </a:bodyPr>
          <a:lstStyle/>
          <a:p>
            <a:pPr algn="ctr"/>
            <a:r>
              <a:rPr lang="en-US"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WORKING</a:t>
            </a:r>
          </a:p>
        </p:txBody>
      </p:sp>
      <p:sp>
        <p:nvSpPr>
          <p:cNvPr id="7" name="TextBox 6">
            <a:extLst>
              <a:ext uri="{FF2B5EF4-FFF2-40B4-BE49-F238E27FC236}">
                <a16:creationId xmlns:a16="http://schemas.microsoft.com/office/drawing/2014/main" id="{1B734333-094A-44F4-A68D-9D6F6A417A9E}"/>
              </a:ext>
            </a:extLst>
          </p:cNvPr>
          <p:cNvSpPr txBox="1"/>
          <p:nvPr/>
        </p:nvSpPr>
        <p:spPr>
          <a:xfrm>
            <a:off x="1480" y="859065"/>
            <a:ext cx="12190520" cy="400110"/>
          </a:xfrm>
          <a:prstGeom prst="rect">
            <a:avLst/>
          </a:prstGeom>
          <a:noFill/>
        </p:spPr>
        <p:txBody>
          <a:bodyPr wrap="square">
            <a:spAutoFit/>
          </a:bodyPr>
          <a:lstStyle/>
          <a:p>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4.	After entering the room, we can chat with random people as many as we can.</a:t>
            </a:r>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5" name="Picture 4">
            <a:extLst>
              <a:ext uri="{FF2B5EF4-FFF2-40B4-BE49-F238E27FC236}">
                <a16:creationId xmlns:a16="http://schemas.microsoft.com/office/drawing/2014/main" id="{CE95C923-999E-41F5-B4C2-49C140895B23}"/>
              </a:ext>
            </a:extLst>
          </p:cNvPr>
          <p:cNvPicPr>
            <a:picLocks noChangeAspect="1"/>
          </p:cNvPicPr>
          <p:nvPr/>
        </p:nvPicPr>
        <p:blipFill rotWithShape="1">
          <a:blip r:embed="rId2">
            <a:extLst>
              <a:ext uri="{28A0092B-C50C-407E-A947-70E740481C1C}">
                <a14:useLocalDpi xmlns:a14="http://schemas.microsoft.com/office/drawing/2010/main" val="0"/>
              </a:ext>
            </a:extLst>
          </a:blip>
          <a:srcRect l="2557" t="12221" b="13374"/>
          <a:stretch/>
        </p:blipFill>
        <p:spPr bwMode="auto">
          <a:xfrm>
            <a:off x="2647025" y="1367142"/>
            <a:ext cx="6897949" cy="4012726"/>
          </a:xfrm>
          <a:prstGeom prst="rect">
            <a:avLst/>
          </a:prstGeom>
          <a:noFill/>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4A879B02-DE79-4821-87C6-47F7F1FD3D10}"/>
              </a:ext>
            </a:extLst>
          </p:cNvPr>
          <p:cNvSpPr txBox="1"/>
          <p:nvPr/>
        </p:nvSpPr>
        <p:spPr>
          <a:xfrm>
            <a:off x="0" y="5598825"/>
            <a:ext cx="12190520" cy="707886"/>
          </a:xfrm>
          <a:prstGeom prst="rect">
            <a:avLst/>
          </a:prstGeom>
          <a:noFill/>
        </p:spPr>
        <p:txBody>
          <a:bodyPr wrap="square">
            <a:spAutoFit/>
          </a:bodyPr>
          <a:lstStyle/>
          <a:p>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Now I will create a new account and join the same and then we can see that both can chat with each other.</a:t>
            </a:r>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3893521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2180568-97F9-4D75-9A16-64CC001DEA6C}"/>
              </a:ext>
            </a:extLst>
          </p:cNvPr>
          <p:cNvSpPr/>
          <p:nvPr/>
        </p:nvSpPr>
        <p:spPr>
          <a:xfrm>
            <a:off x="1950128" y="-79899"/>
            <a:ext cx="8291744" cy="830997"/>
          </a:xfrm>
          <a:prstGeom prst="rect">
            <a:avLst/>
          </a:prstGeom>
          <a:noFill/>
        </p:spPr>
        <p:txBody>
          <a:bodyPr wrap="square" lIns="91440" tIns="45720" rIns="91440" bIns="45720">
            <a:spAutoFit/>
          </a:bodyPr>
          <a:lstStyle/>
          <a:p>
            <a:pPr algn="ctr"/>
            <a:r>
              <a:rPr lang="en-US"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WORKING</a:t>
            </a:r>
          </a:p>
        </p:txBody>
      </p:sp>
      <p:sp>
        <p:nvSpPr>
          <p:cNvPr id="7" name="TextBox 6">
            <a:extLst>
              <a:ext uri="{FF2B5EF4-FFF2-40B4-BE49-F238E27FC236}">
                <a16:creationId xmlns:a16="http://schemas.microsoft.com/office/drawing/2014/main" id="{1B734333-094A-44F4-A68D-9D6F6A417A9E}"/>
              </a:ext>
            </a:extLst>
          </p:cNvPr>
          <p:cNvSpPr txBox="1"/>
          <p:nvPr/>
        </p:nvSpPr>
        <p:spPr>
          <a:xfrm>
            <a:off x="1480" y="859065"/>
            <a:ext cx="12190520" cy="707886"/>
          </a:xfrm>
          <a:prstGeom prst="rect">
            <a:avLst/>
          </a:prstGeom>
          <a:noFill/>
        </p:spPr>
        <p:txBody>
          <a:bodyPr wrap="square">
            <a:spAutoFit/>
          </a:bodyPr>
          <a:lstStyle/>
          <a:p>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I have joined the same room named python with username </a:t>
            </a:r>
            <a:r>
              <a:rPr lang="en-US" sz="20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Ayush</a:t>
            </a: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and we can see that there is a message of joining of </a:t>
            </a:r>
            <a:r>
              <a:rPr lang="en-US" sz="20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Ayush</a:t>
            </a: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in the chat window of Prajwal.</a:t>
            </a:r>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8" name="TextBox 7">
            <a:extLst>
              <a:ext uri="{FF2B5EF4-FFF2-40B4-BE49-F238E27FC236}">
                <a16:creationId xmlns:a16="http://schemas.microsoft.com/office/drawing/2014/main" id="{8ABAB8F0-D314-4559-A5C0-E508E48ACF57}"/>
              </a:ext>
            </a:extLst>
          </p:cNvPr>
          <p:cNvSpPr txBox="1"/>
          <p:nvPr/>
        </p:nvSpPr>
        <p:spPr>
          <a:xfrm>
            <a:off x="87297" y="5998935"/>
            <a:ext cx="12190520" cy="400110"/>
          </a:xfrm>
          <a:prstGeom prst="rect">
            <a:avLst/>
          </a:prstGeom>
          <a:noFill/>
        </p:spPr>
        <p:txBody>
          <a:bodyPr wrap="square">
            <a:spAutoFit/>
          </a:bodyPr>
          <a:lstStyle/>
          <a:p>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Now they both can talk to each other.</a:t>
            </a:r>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9" name="Picture 8">
            <a:extLst>
              <a:ext uri="{FF2B5EF4-FFF2-40B4-BE49-F238E27FC236}">
                <a16:creationId xmlns:a16="http://schemas.microsoft.com/office/drawing/2014/main" id="{A1A81FD7-F803-48CC-BF4C-DAFF2462F7D6}"/>
              </a:ext>
            </a:extLst>
          </p:cNvPr>
          <p:cNvPicPr>
            <a:picLocks noChangeAspect="1"/>
          </p:cNvPicPr>
          <p:nvPr/>
        </p:nvPicPr>
        <p:blipFill rotWithShape="1">
          <a:blip r:embed="rId2">
            <a:extLst>
              <a:ext uri="{28A0092B-C50C-407E-A947-70E740481C1C}">
                <a14:useLocalDpi xmlns:a14="http://schemas.microsoft.com/office/drawing/2010/main" val="0"/>
              </a:ext>
            </a:extLst>
          </a:blip>
          <a:srcRect t="12401" b="13914"/>
          <a:stretch/>
        </p:blipFill>
        <p:spPr bwMode="auto">
          <a:xfrm>
            <a:off x="2396971" y="1733550"/>
            <a:ext cx="6889072" cy="385050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322979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2180568-97F9-4D75-9A16-64CC001DEA6C}"/>
              </a:ext>
            </a:extLst>
          </p:cNvPr>
          <p:cNvSpPr/>
          <p:nvPr/>
        </p:nvSpPr>
        <p:spPr>
          <a:xfrm>
            <a:off x="1950128" y="-79899"/>
            <a:ext cx="8291744" cy="830997"/>
          </a:xfrm>
          <a:prstGeom prst="rect">
            <a:avLst/>
          </a:prstGeom>
          <a:noFill/>
        </p:spPr>
        <p:txBody>
          <a:bodyPr wrap="square" lIns="91440" tIns="45720" rIns="91440" bIns="45720">
            <a:spAutoFit/>
          </a:bodyPr>
          <a:lstStyle/>
          <a:p>
            <a:pPr algn="ctr"/>
            <a:r>
              <a:rPr lang="en-US"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WORKING</a:t>
            </a:r>
          </a:p>
        </p:txBody>
      </p:sp>
      <p:sp>
        <p:nvSpPr>
          <p:cNvPr id="7" name="TextBox 6">
            <a:extLst>
              <a:ext uri="{FF2B5EF4-FFF2-40B4-BE49-F238E27FC236}">
                <a16:creationId xmlns:a16="http://schemas.microsoft.com/office/drawing/2014/main" id="{1B734333-094A-44F4-A68D-9D6F6A417A9E}"/>
              </a:ext>
            </a:extLst>
          </p:cNvPr>
          <p:cNvSpPr txBox="1"/>
          <p:nvPr/>
        </p:nvSpPr>
        <p:spPr>
          <a:xfrm>
            <a:off x="1480" y="859065"/>
            <a:ext cx="12190520" cy="400110"/>
          </a:xfrm>
          <a:prstGeom prst="rect">
            <a:avLst/>
          </a:prstGeom>
          <a:noFill/>
        </p:spPr>
        <p:txBody>
          <a:bodyPr wrap="square">
            <a:spAutoFit/>
          </a:bodyPr>
          <a:lstStyle/>
          <a:p>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Chat window of Prajwal :</a:t>
            </a:r>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9" name="Picture 8">
            <a:extLst>
              <a:ext uri="{FF2B5EF4-FFF2-40B4-BE49-F238E27FC236}">
                <a16:creationId xmlns:a16="http://schemas.microsoft.com/office/drawing/2014/main" id="{614E9FC3-35C5-41E7-B62C-0B0BF9C4862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2042" b="13554"/>
          <a:stretch/>
        </p:blipFill>
        <p:spPr bwMode="auto">
          <a:xfrm>
            <a:off x="2388094" y="1767252"/>
            <a:ext cx="7190912" cy="405711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615409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2180568-97F9-4D75-9A16-64CC001DEA6C}"/>
              </a:ext>
            </a:extLst>
          </p:cNvPr>
          <p:cNvSpPr/>
          <p:nvPr/>
        </p:nvSpPr>
        <p:spPr>
          <a:xfrm>
            <a:off x="1950128" y="-79899"/>
            <a:ext cx="8291744" cy="830997"/>
          </a:xfrm>
          <a:prstGeom prst="rect">
            <a:avLst/>
          </a:prstGeom>
          <a:noFill/>
        </p:spPr>
        <p:txBody>
          <a:bodyPr wrap="square" lIns="91440" tIns="45720" rIns="91440" bIns="45720">
            <a:spAutoFit/>
          </a:bodyPr>
          <a:lstStyle/>
          <a:p>
            <a:pPr algn="ctr"/>
            <a:r>
              <a:rPr lang="en-US"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WORKING</a:t>
            </a:r>
          </a:p>
        </p:txBody>
      </p:sp>
      <p:sp>
        <p:nvSpPr>
          <p:cNvPr id="7" name="TextBox 6">
            <a:extLst>
              <a:ext uri="{FF2B5EF4-FFF2-40B4-BE49-F238E27FC236}">
                <a16:creationId xmlns:a16="http://schemas.microsoft.com/office/drawing/2014/main" id="{1B734333-094A-44F4-A68D-9D6F6A417A9E}"/>
              </a:ext>
            </a:extLst>
          </p:cNvPr>
          <p:cNvSpPr txBox="1"/>
          <p:nvPr/>
        </p:nvSpPr>
        <p:spPr>
          <a:xfrm>
            <a:off x="1480" y="859065"/>
            <a:ext cx="12190520" cy="400110"/>
          </a:xfrm>
          <a:prstGeom prst="rect">
            <a:avLst/>
          </a:prstGeom>
          <a:noFill/>
        </p:spPr>
        <p:txBody>
          <a:bodyPr wrap="square">
            <a:spAutoFit/>
          </a:bodyPr>
          <a:lstStyle/>
          <a:p>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Chat window of </a:t>
            </a:r>
            <a:r>
              <a:rPr lang="en-US" sz="20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Ayush</a:t>
            </a: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5" name="Picture 4">
            <a:extLst>
              <a:ext uri="{FF2B5EF4-FFF2-40B4-BE49-F238E27FC236}">
                <a16:creationId xmlns:a16="http://schemas.microsoft.com/office/drawing/2014/main" id="{DFA51710-AECF-4842-874B-76858FA2943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1862" b="14273"/>
          <a:stretch/>
        </p:blipFill>
        <p:spPr bwMode="auto">
          <a:xfrm>
            <a:off x="2396971" y="1367142"/>
            <a:ext cx="7261934" cy="3968338"/>
          </a:xfrm>
          <a:prstGeom prst="rect">
            <a:avLst/>
          </a:prstGeom>
          <a:noFill/>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8D49199F-78F5-4E96-BFA5-05C10F53EDE4}"/>
              </a:ext>
            </a:extLst>
          </p:cNvPr>
          <p:cNvSpPr txBox="1"/>
          <p:nvPr/>
        </p:nvSpPr>
        <p:spPr>
          <a:xfrm>
            <a:off x="1480" y="5598825"/>
            <a:ext cx="12190520" cy="1015663"/>
          </a:xfrm>
          <a:prstGeom prst="rect">
            <a:avLst/>
          </a:prstGeom>
          <a:noFill/>
        </p:spPr>
        <p:txBody>
          <a:bodyPr wrap="square">
            <a:spAutoFit/>
          </a:bodyPr>
          <a:lstStyle/>
          <a:p>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Prajwal leaves the room first so, there is a message of room leaving in the chat window of </a:t>
            </a:r>
            <a:r>
              <a:rPr lang="en-US" sz="20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Ayush</a:t>
            </a: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a:p>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This was the implementation of my project. Now, I want to show some more things that my application does.</a:t>
            </a:r>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34332723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2180568-97F9-4D75-9A16-64CC001DEA6C}"/>
              </a:ext>
            </a:extLst>
          </p:cNvPr>
          <p:cNvSpPr/>
          <p:nvPr/>
        </p:nvSpPr>
        <p:spPr>
          <a:xfrm>
            <a:off x="1950128" y="-79899"/>
            <a:ext cx="8291744" cy="830997"/>
          </a:xfrm>
          <a:prstGeom prst="rect">
            <a:avLst/>
          </a:prstGeom>
          <a:noFill/>
        </p:spPr>
        <p:txBody>
          <a:bodyPr wrap="square" lIns="91440" tIns="45720" rIns="91440" bIns="45720">
            <a:spAutoFit/>
          </a:bodyPr>
          <a:lstStyle/>
          <a:p>
            <a:pPr algn="ctr"/>
            <a:r>
              <a:rPr lang="en-US"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WORKING</a:t>
            </a:r>
          </a:p>
        </p:txBody>
      </p:sp>
      <p:sp>
        <p:nvSpPr>
          <p:cNvPr id="7" name="TextBox 6">
            <a:extLst>
              <a:ext uri="{FF2B5EF4-FFF2-40B4-BE49-F238E27FC236}">
                <a16:creationId xmlns:a16="http://schemas.microsoft.com/office/drawing/2014/main" id="{1B734333-094A-44F4-A68D-9D6F6A417A9E}"/>
              </a:ext>
            </a:extLst>
          </p:cNvPr>
          <p:cNvSpPr txBox="1"/>
          <p:nvPr/>
        </p:nvSpPr>
        <p:spPr>
          <a:xfrm>
            <a:off x="1480" y="859065"/>
            <a:ext cx="12190520" cy="400110"/>
          </a:xfrm>
          <a:prstGeom prst="rect">
            <a:avLst/>
          </a:prstGeom>
          <a:noFill/>
        </p:spPr>
        <p:txBody>
          <a:bodyPr wrap="square">
            <a:spAutoFit/>
          </a:bodyPr>
          <a:lstStyle/>
          <a:p>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1.	Checking of user existence.</a:t>
            </a:r>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5" name="Picture 4">
            <a:extLst>
              <a:ext uri="{FF2B5EF4-FFF2-40B4-BE49-F238E27FC236}">
                <a16:creationId xmlns:a16="http://schemas.microsoft.com/office/drawing/2014/main" id="{48660F14-A95A-4163-A133-81C99C4DCA75}"/>
              </a:ext>
            </a:extLst>
          </p:cNvPr>
          <p:cNvPicPr>
            <a:picLocks noChangeAspect="1"/>
          </p:cNvPicPr>
          <p:nvPr/>
        </p:nvPicPr>
        <p:blipFill rotWithShape="1">
          <a:blip r:embed="rId2">
            <a:extLst>
              <a:ext uri="{28A0092B-C50C-407E-A947-70E740481C1C}">
                <a14:useLocalDpi xmlns:a14="http://schemas.microsoft.com/office/drawing/2010/main" val="0"/>
              </a:ext>
            </a:extLst>
          </a:blip>
          <a:srcRect l="16684" t="12581" r="15177" b="16789"/>
          <a:stretch/>
        </p:blipFill>
        <p:spPr bwMode="auto">
          <a:xfrm>
            <a:off x="2787589" y="1329432"/>
            <a:ext cx="6294268" cy="4199136"/>
          </a:xfrm>
          <a:prstGeom prst="rect">
            <a:avLst/>
          </a:prstGeom>
          <a:noFill/>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13A22816-8F8A-4421-83B1-C7B727AE9EF7}"/>
              </a:ext>
            </a:extLst>
          </p:cNvPr>
          <p:cNvSpPr txBox="1"/>
          <p:nvPr/>
        </p:nvSpPr>
        <p:spPr>
          <a:xfrm>
            <a:off x="1480" y="5755641"/>
            <a:ext cx="12190520" cy="707886"/>
          </a:xfrm>
          <a:prstGeom prst="rect">
            <a:avLst/>
          </a:prstGeom>
          <a:noFill/>
        </p:spPr>
        <p:txBody>
          <a:bodyPr wrap="square">
            <a:spAutoFit/>
          </a:bodyPr>
          <a:lstStyle/>
          <a:p>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If user already exists than this application does not allows to again create the account with same name.</a:t>
            </a:r>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767451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6C6FA2-BC0A-4580-9A10-9A510C9E93F2}"/>
              </a:ext>
            </a:extLst>
          </p:cNvPr>
          <p:cNvSpPr/>
          <p:nvPr/>
        </p:nvSpPr>
        <p:spPr>
          <a:xfrm>
            <a:off x="1950128" y="-79899"/>
            <a:ext cx="8291744" cy="830997"/>
          </a:xfrm>
          <a:prstGeom prst="rect">
            <a:avLst/>
          </a:prstGeom>
          <a:noFill/>
        </p:spPr>
        <p:txBody>
          <a:bodyPr wrap="square" lIns="91440" tIns="45720" rIns="91440" bIns="45720">
            <a:spAutoFit/>
          </a:bodyPr>
          <a:lstStyle/>
          <a:p>
            <a:pPr algn="ctr"/>
            <a:r>
              <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INTRODUCTION &amp; HISTORY</a:t>
            </a:r>
            <a:endParaRPr lang="en-US"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4" name="TextBox 3">
            <a:extLst>
              <a:ext uri="{FF2B5EF4-FFF2-40B4-BE49-F238E27FC236}">
                <a16:creationId xmlns:a16="http://schemas.microsoft.com/office/drawing/2014/main" id="{FF59C292-1320-4E0F-9EDC-DEF942F0F505}"/>
              </a:ext>
            </a:extLst>
          </p:cNvPr>
          <p:cNvSpPr txBox="1"/>
          <p:nvPr/>
        </p:nvSpPr>
        <p:spPr>
          <a:xfrm>
            <a:off x="0" y="1070694"/>
            <a:ext cx="12192000" cy="5324535"/>
          </a:xfrm>
          <a:prstGeom prst="rect">
            <a:avLst/>
          </a:prstGeom>
          <a:noFill/>
        </p:spPr>
        <p:txBody>
          <a:bodyPr wrap="square">
            <a:spAutoFit/>
          </a:bodyPr>
          <a:lstStyle/>
          <a:p>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Instant messaging (IM) technology is a type of online chat allowing real-time text transmission over the Internet or another computer network. Messages are typically transmitted between two or more parties, when each user inputs text and triggers a transmission to the recipient(s), who are all connected on a common network. It differs from email in that conversations over instant messaging happen in real-time (hence "instant"). Most modern IM applications (sometimes called "social messengers", "messaging apps" or "chat apps") use push technology and also add other features such as emojis (or graphical smileys), file transfer, chatbots, Voice over IP, or video chat capabilities.</a:t>
            </a:r>
          </a:p>
          <a:p>
            <a:endPar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Instant messaging systems tend to facilitate connections between specified known users (often using a contact list also known as a "buddy list" or "friend list"), and can be standalone applications or integrated into e.g. a wider social media platform, or a website where it can for instance be used for conversational commerce. IM can also consist of conversations in "chat rooms". Depending on the IM protocol, the technical architecture can be peer-to-peer (direct point-to-point transmission) or client–server (an IM service center retransmits messages from the sender to the communication device). It is usually distinguished from text messaging which is typically simpler and normally uses cellular phone networks.</a:t>
            </a:r>
          </a:p>
        </p:txBody>
      </p:sp>
    </p:spTree>
    <p:extLst>
      <p:ext uri="{BB962C8B-B14F-4D97-AF65-F5344CB8AC3E}">
        <p14:creationId xmlns:p14="http://schemas.microsoft.com/office/powerpoint/2010/main" val="27991147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2180568-97F9-4D75-9A16-64CC001DEA6C}"/>
              </a:ext>
            </a:extLst>
          </p:cNvPr>
          <p:cNvSpPr/>
          <p:nvPr/>
        </p:nvSpPr>
        <p:spPr>
          <a:xfrm>
            <a:off x="1950128" y="-79899"/>
            <a:ext cx="8291744" cy="830997"/>
          </a:xfrm>
          <a:prstGeom prst="rect">
            <a:avLst/>
          </a:prstGeom>
          <a:noFill/>
        </p:spPr>
        <p:txBody>
          <a:bodyPr wrap="square" lIns="91440" tIns="45720" rIns="91440" bIns="45720">
            <a:spAutoFit/>
          </a:bodyPr>
          <a:lstStyle/>
          <a:p>
            <a:pPr algn="ctr"/>
            <a:r>
              <a:rPr lang="en-US"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WORKING</a:t>
            </a:r>
          </a:p>
        </p:txBody>
      </p:sp>
      <p:sp>
        <p:nvSpPr>
          <p:cNvPr id="7" name="TextBox 6">
            <a:extLst>
              <a:ext uri="{FF2B5EF4-FFF2-40B4-BE49-F238E27FC236}">
                <a16:creationId xmlns:a16="http://schemas.microsoft.com/office/drawing/2014/main" id="{1B734333-094A-44F4-A68D-9D6F6A417A9E}"/>
              </a:ext>
            </a:extLst>
          </p:cNvPr>
          <p:cNvSpPr txBox="1"/>
          <p:nvPr/>
        </p:nvSpPr>
        <p:spPr>
          <a:xfrm>
            <a:off x="1480" y="859065"/>
            <a:ext cx="12190520" cy="400110"/>
          </a:xfrm>
          <a:prstGeom prst="rect">
            <a:avLst/>
          </a:prstGeom>
          <a:noFill/>
        </p:spPr>
        <p:txBody>
          <a:bodyPr wrap="square">
            <a:spAutoFit/>
          </a:bodyPr>
          <a:lstStyle/>
          <a:p>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2.	Checking of username and password during login.</a:t>
            </a:r>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8" name="TextBox 7">
            <a:extLst>
              <a:ext uri="{FF2B5EF4-FFF2-40B4-BE49-F238E27FC236}">
                <a16:creationId xmlns:a16="http://schemas.microsoft.com/office/drawing/2014/main" id="{13A22816-8F8A-4421-83B1-C7B727AE9EF7}"/>
              </a:ext>
            </a:extLst>
          </p:cNvPr>
          <p:cNvSpPr txBox="1"/>
          <p:nvPr/>
        </p:nvSpPr>
        <p:spPr>
          <a:xfrm>
            <a:off x="1480" y="5879929"/>
            <a:ext cx="12190520" cy="400110"/>
          </a:xfrm>
          <a:prstGeom prst="rect">
            <a:avLst/>
          </a:prstGeom>
          <a:noFill/>
        </p:spPr>
        <p:txBody>
          <a:bodyPr wrap="square">
            <a:spAutoFit/>
          </a:bodyPr>
          <a:lstStyle/>
          <a:p>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If username is not present or password is wrong than above displayed message is shown.</a:t>
            </a:r>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9" name="Picture 8">
            <a:extLst>
              <a:ext uri="{FF2B5EF4-FFF2-40B4-BE49-F238E27FC236}">
                <a16:creationId xmlns:a16="http://schemas.microsoft.com/office/drawing/2014/main" id="{864C1953-2690-40F6-9AA2-577F7DDC3F7C}"/>
              </a:ext>
            </a:extLst>
          </p:cNvPr>
          <p:cNvPicPr>
            <a:picLocks noChangeAspect="1"/>
          </p:cNvPicPr>
          <p:nvPr/>
        </p:nvPicPr>
        <p:blipFill rotWithShape="1">
          <a:blip r:embed="rId2">
            <a:extLst>
              <a:ext uri="{28A0092B-C50C-407E-A947-70E740481C1C}">
                <a14:useLocalDpi xmlns:a14="http://schemas.microsoft.com/office/drawing/2010/main" val="0"/>
              </a:ext>
            </a:extLst>
          </a:blip>
          <a:srcRect l="17220" t="12401" r="15957" b="25595"/>
          <a:stretch/>
        </p:blipFill>
        <p:spPr bwMode="auto">
          <a:xfrm>
            <a:off x="2707689" y="1438183"/>
            <a:ext cx="6631620" cy="406597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004147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82E9BB-37ED-4B52-85C2-7443AD4BF9A1}"/>
              </a:ext>
            </a:extLst>
          </p:cNvPr>
          <p:cNvSpPr/>
          <p:nvPr/>
        </p:nvSpPr>
        <p:spPr>
          <a:xfrm>
            <a:off x="1950128" y="-79899"/>
            <a:ext cx="8291744" cy="830997"/>
          </a:xfrm>
          <a:prstGeom prst="rect">
            <a:avLst/>
          </a:prstGeom>
          <a:noFill/>
        </p:spPr>
        <p:txBody>
          <a:bodyPr wrap="square" lIns="91440" tIns="45720" rIns="91440" bIns="45720">
            <a:spAutoFit/>
          </a:bodyPr>
          <a:lstStyle/>
          <a:p>
            <a:pPr algn="ctr"/>
            <a:r>
              <a:rPr lang="en-US"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WHAT</a:t>
            </a:r>
            <a:r>
              <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WE LEARNED</a:t>
            </a:r>
            <a:endParaRPr lang="en-US"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4" name="TextBox 3">
            <a:extLst>
              <a:ext uri="{FF2B5EF4-FFF2-40B4-BE49-F238E27FC236}">
                <a16:creationId xmlns:a16="http://schemas.microsoft.com/office/drawing/2014/main" id="{92C38D27-C76F-4F58-822A-C3F61444065A}"/>
              </a:ext>
            </a:extLst>
          </p:cNvPr>
          <p:cNvSpPr txBox="1"/>
          <p:nvPr/>
        </p:nvSpPr>
        <p:spPr>
          <a:xfrm>
            <a:off x="1480" y="751098"/>
            <a:ext cx="6094520" cy="5484322"/>
          </a:xfrm>
          <a:prstGeom prst="rect">
            <a:avLst/>
          </a:prstGeom>
          <a:noFill/>
        </p:spPr>
        <p:txBody>
          <a:bodyPr wrap="square">
            <a:spAutoFit/>
          </a:bodyPr>
          <a:lstStyle/>
          <a:p>
            <a:pPr>
              <a:lnSpc>
                <a:spcPct val="115000"/>
              </a:lnSpc>
              <a:spcAft>
                <a:spcPts val="1000"/>
              </a:spcAft>
            </a:pPr>
            <a:r>
              <a:rPr lang="en-US" sz="1800" b="1" u="sng"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rPr>
              <a:t>What all new technologies we learned:-</a:t>
            </a:r>
            <a:endParaRPr lang="en-IN" sz="1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buFont typeface="+mj-lt"/>
              <a:buAutoNum type="arabicPeriod"/>
            </a:pP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rPr>
              <a:t>Python</a:t>
            </a:r>
          </a:p>
          <a:p>
            <a:pPr marL="342900" lvl="0" indent="-342900">
              <a:lnSpc>
                <a:spcPct val="115000"/>
              </a:lnSpc>
              <a:buFont typeface="+mj-lt"/>
              <a:buAutoNum type="arabicPeriod"/>
            </a:pP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rPr>
              <a:t>Flask</a:t>
            </a:r>
          </a:p>
          <a:p>
            <a:pPr marL="342900" lvl="0" indent="-342900">
              <a:lnSpc>
                <a:spcPct val="115000"/>
              </a:lnSpc>
              <a:buFont typeface="+mj-lt"/>
              <a:buAutoNum type="arabicPeriod"/>
            </a:pP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rPr>
              <a:t>HTML &amp; CSS</a:t>
            </a:r>
          </a:p>
          <a:p>
            <a:pPr marL="342900" lvl="0" indent="-342900">
              <a:lnSpc>
                <a:spcPct val="115000"/>
              </a:lnSpc>
              <a:buFont typeface="+mj-lt"/>
              <a:buAutoNum type="arabicPeriod"/>
            </a:pP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rPr>
              <a:t>Web Sockets</a:t>
            </a:r>
          </a:p>
          <a:p>
            <a:pPr marL="342900" lvl="0" indent="-342900">
              <a:lnSpc>
                <a:spcPct val="115000"/>
              </a:lnSpc>
              <a:buFont typeface="+mj-lt"/>
              <a:buAutoNum type="arabicPeriod"/>
            </a:pP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rPr>
              <a:t>Basic SQL queries</a:t>
            </a:r>
            <a:endPar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endParaRPr>
          </a:p>
          <a:p>
            <a:pPr marL="457200">
              <a:lnSpc>
                <a:spcPct val="115000"/>
              </a:lnSpc>
              <a:spcAft>
                <a:spcPts val="1000"/>
              </a:spcAft>
            </a:pPr>
            <a:endParaRPr lang="en-IN" sz="1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800" b="1" u="sng"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rPr>
              <a:t>More important things that we learned:-</a:t>
            </a:r>
            <a:endParaRPr lang="en-IN" sz="1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buFont typeface="+mj-lt"/>
              <a:buAutoNum type="arabicPeriod"/>
            </a:pP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rPr>
              <a:t>Time Management</a:t>
            </a:r>
            <a:endParaRPr lang="en-IN" sz="1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buFont typeface="+mj-lt"/>
              <a:buAutoNum type="arabicPeriod"/>
            </a:pP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rPr>
              <a:t>Working under deadlines</a:t>
            </a:r>
            <a:endParaRPr lang="en-IN" sz="1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buFont typeface="+mj-lt"/>
              <a:buAutoNum type="arabicPeriod"/>
            </a:pP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rPr>
              <a:t>Setting and achieving goals in project building.</a:t>
            </a:r>
            <a:endParaRPr lang="en-IN" sz="1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buFont typeface="+mj-lt"/>
              <a:buAutoNum type="arabicPeriod"/>
            </a:pP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rPr>
              <a:t>Debugging the code</a:t>
            </a:r>
            <a:endParaRPr lang="en-IN" sz="1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buFont typeface="+mj-lt"/>
              <a:buAutoNum type="arabicPeriod"/>
            </a:pP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rPr>
              <a:t>Utilize resources on the internet in the best possible manner.</a:t>
            </a:r>
            <a:endParaRPr lang="en-IN" sz="1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buFont typeface="+mj-lt"/>
              <a:buAutoNum type="arabicPeriod"/>
            </a:pP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rPr>
              <a:t>Doing project documentation (Report, Presentations etc.).</a:t>
            </a:r>
            <a:endParaRPr lang="en-IN" sz="1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mj-lt"/>
              <a:buAutoNum type="arabicPeriod"/>
            </a:pPr>
            <a:r>
              <a:rPr lang="en-US" sz="1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rPr>
              <a:t>Presentation skills for presenting our ideas clearly.</a:t>
            </a:r>
            <a:endParaRPr lang="en-IN" sz="1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2052" name="Picture 4" descr="Wise Up To The Difference Between &quot;Knowledge&quot; vs. &quot;Wisdom&quot; - Dictionary.com">
            <a:extLst>
              <a:ext uri="{FF2B5EF4-FFF2-40B4-BE49-F238E27FC236}">
                <a16:creationId xmlns:a16="http://schemas.microsoft.com/office/drawing/2014/main" id="{FFDAFB17-4EEA-455F-9DED-8995D40465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404" t="18579" r="27232" b="17643"/>
          <a:stretch/>
        </p:blipFill>
        <p:spPr bwMode="auto">
          <a:xfrm>
            <a:off x="7306322" y="1720999"/>
            <a:ext cx="4225771" cy="4252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55353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nimation of &quot;thank You&quot; Handwritten, Stock Footage Video (100%  Royalty-free) 15614401 | Shutterstock">
            <a:extLst>
              <a:ext uri="{FF2B5EF4-FFF2-40B4-BE49-F238E27FC236}">
                <a16:creationId xmlns:a16="http://schemas.microsoft.com/office/drawing/2014/main" id="{A0D1008E-3DD8-49FC-AF09-CDDF0B3496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311" b="30048"/>
          <a:stretch/>
        </p:blipFill>
        <p:spPr bwMode="auto">
          <a:xfrm>
            <a:off x="1590582" y="2281561"/>
            <a:ext cx="9010835" cy="2654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2690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2042036-4768-443F-9AB3-1F1F012F90CF}"/>
              </a:ext>
            </a:extLst>
          </p:cNvPr>
          <p:cNvSpPr/>
          <p:nvPr/>
        </p:nvSpPr>
        <p:spPr>
          <a:xfrm>
            <a:off x="1950128" y="-79899"/>
            <a:ext cx="8291744" cy="830997"/>
          </a:xfrm>
          <a:prstGeom prst="rect">
            <a:avLst/>
          </a:prstGeom>
          <a:noFill/>
        </p:spPr>
        <p:txBody>
          <a:bodyPr wrap="square" lIns="91440" tIns="45720" rIns="91440" bIns="45720">
            <a:spAutoFit/>
          </a:bodyPr>
          <a:lstStyle/>
          <a:p>
            <a:pPr algn="ctr"/>
            <a:r>
              <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INTRODUCTION &amp; HISTORY</a:t>
            </a:r>
            <a:endParaRPr lang="en-US"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6" name="TextBox 5">
            <a:extLst>
              <a:ext uri="{FF2B5EF4-FFF2-40B4-BE49-F238E27FC236}">
                <a16:creationId xmlns:a16="http://schemas.microsoft.com/office/drawing/2014/main" id="{393A1754-4879-4E3B-8F35-457074952375}"/>
              </a:ext>
            </a:extLst>
          </p:cNvPr>
          <p:cNvSpPr txBox="1"/>
          <p:nvPr/>
        </p:nvSpPr>
        <p:spPr>
          <a:xfrm>
            <a:off x="0" y="1044061"/>
            <a:ext cx="12192000" cy="5601533"/>
          </a:xfrm>
          <a:prstGeom prst="rect">
            <a:avLst/>
          </a:prstGeom>
          <a:noFill/>
        </p:spPr>
        <p:txBody>
          <a:bodyPr wrap="square">
            <a:spAutoFit/>
          </a:bodyPr>
          <a:lstStyle/>
          <a:p>
            <a:r>
              <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Instant messaging was pioneered in the early Internet era; the IRC protocol was the earliest to achieve wide adoption. Later in the 1990s, ICQ was among the first closed and commercialized instant messengers, and several rival services appeared afterwards as it became a popular use of the Internet. Beginning with its first introduction in 2005, BlackBerry Messenger, which initially had been available only on BlackBerry smartphones, soon became one of the most popular mobile instant messaging apps worldwide. BBM was for instance the most used mobile messaging app in the United Kingdom and Indonesia. Instant messaging remains very popular today; IM apps are the most widely used smartphone apps: in 2018 there were over 1.3 billion monthly users of WhatsApp and Facebook Messenger, and 980 million monthly active users of WeChat.</a:t>
            </a:r>
          </a:p>
          <a:p>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n-US" sz="2000" b="1" i="0" dirty="0">
                <a:ln w="10160">
                  <a:solidFill>
                    <a:schemeClr val="accent5"/>
                  </a:solidFill>
                  <a:prstDash val="solid"/>
                </a:ln>
                <a:solidFill>
                  <a:srgbClr val="FFFFFF"/>
                </a:solidFill>
                <a:effectLst>
                  <a:outerShdw blurRad="38100" dist="22860" dir="5400000" algn="tl" rotWithShape="0">
                    <a:srgbClr val="000000">
                      <a:alpha val="30000"/>
                    </a:srgbClr>
                  </a:outerShdw>
                </a:effectLst>
              </a:rPr>
              <a:t>Instant messaging is a set of communication technologies used for text-based communication between two (private messaging) or more (chatroom) participants over the Internet or other types of networks (see also LAN messenger). IM–chat happens in real-time. Of importance is that online chat and instant messaging differ from other technologies such as email due to the perceived quasi-synchrony of the communications by the users. Some systems permit messages to be sent to users not then 'logged on' (offline messages), thus removing some differences between IM and email (often done by sending the message to the associated email account).</a:t>
            </a:r>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IN"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2762376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3B7394-8067-4BFA-B95E-4F3CAFA3FE33}"/>
              </a:ext>
            </a:extLst>
          </p:cNvPr>
          <p:cNvSpPr/>
          <p:nvPr/>
        </p:nvSpPr>
        <p:spPr>
          <a:xfrm>
            <a:off x="1950128" y="-79899"/>
            <a:ext cx="8291744" cy="830997"/>
          </a:xfrm>
          <a:prstGeom prst="rect">
            <a:avLst/>
          </a:prstGeom>
          <a:noFill/>
        </p:spPr>
        <p:txBody>
          <a:bodyPr wrap="square" lIns="91440" tIns="45720" rIns="91440" bIns="45720">
            <a:spAutoFit/>
          </a:bodyPr>
          <a:lstStyle/>
          <a:p>
            <a:pPr algn="ctr"/>
            <a:r>
              <a:rPr lang="en-US"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ABOUT THIS PROJECT</a:t>
            </a:r>
          </a:p>
        </p:txBody>
      </p:sp>
      <p:sp>
        <p:nvSpPr>
          <p:cNvPr id="3" name="TextBox 2">
            <a:extLst>
              <a:ext uri="{FF2B5EF4-FFF2-40B4-BE49-F238E27FC236}">
                <a16:creationId xmlns:a16="http://schemas.microsoft.com/office/drawing/2014/main" id="{1D27AB97-597B-4924-8599-D290D3DB9E4D}"/>
              </a:ext>
            </a:extLst>
          </p:cNvPr>
          <p:cNvSpPr txBox="1"/>
          <p:nvPr/>
        </p:nvSpPr>
        <p:spPr>
          <a:xfrm>
            <a:off x="0" y="899443"/>
            <a:ext cx="12192000" cy="5693866"/>
          </a:xfrm>
          <a:prstGeom prst="rect">
            <a:avLst/>
          </a:prstGeom>
          <a:noFill/>
        </p:spPr>
        <p:txBody>
          <a:bodyPr wrap="square">
            <a:spAutoFit/>
          </a:bodyPr>
          <a:lstStyle/>
          <a:p>
            <a:r>
              <a:rPr lang="en-IN" sz="2400" b="1" u="sng" dirty="0">
                <a:ln w="10160">
                  <a:solidFill>
                    <a:schemeClr val="accent5"/>
                  </a:solidFill>
                  <a:prstDash val="solid"/>
                </a:ln>
                <a:solidFill>
                  <a:srgbClr val="FFFFFF"/>
                </a:solidFill>
                <a:effectLst>
                  <a:outerShdw blurRad="38100" dist="22860" dir="5400000" algn="tl" rotWithShape="0">
                    <a:srgbClr val="000000">
                      <a:alpha val="30000"/>
                    </a:srgbClr>
                  </a:outerShdw>
                </a:effectLst>
              </a:rPr>
              <a:t>DEFINITION</a:t>
            </a:r>
            <a:r>
              <a:rPr lang="en-IN"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 chat room is a Web site, part of a Web site, or part of an online service such as America Online, that provides a venue for communities of users with a common interest to communicate in real time.</a:t>
            </a:r>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p>
          <a:p>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Random Chat Application is a type of web application in which user can talk to random people with anonymous name.</a:t>
            </a:r>
            <a:endPar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2050" name="Picture 2" descr="10 Best Random Video Chat Apps with Strangers for Android and iOS |  Slashdigit">
            <a:extLst>
              <a:ext uri="{FF2B5EF4-FFF2-40B4-BE49-F238E27FC236}">
                <a16:creationId xmlns:a16="http://schemas.microsoft.com/office/drawing/2014/main" id="{0EED78B4-C8BC-4298-9A42-0FFE160D9F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5029" y="1953086"/>
            <a:ext cx="7173157" cy="3932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0142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E178FB-15C8-4D1B-9FEF-2B930AFFD3B7}"/>
              </a:ext>
            </a:extLst>
          </p:cNvPr>
          <p:cNvSpPr/>
          <p:nvPr/>
        </p:nvSpPr>
        <p:spPr>
          <a:xfrm>
            <a:off x="1950128" y="-79899"/>
            <a:ext cx="8291744" cy="830997"/>
          </a:xfrm>
          <a:prstGeom prst="rect">
            <a:avLst/>
          </a:prstGeom>
          <a:noFill/>
        </p:spPr>
        <p:txBody>
          <a:bodyPr wrap="square" lIns="91440" tIns="45720" rIns="91440" bIns="45720">
            <a:spAutoFit/>
          </a:bodyPr>
          <a:lstStyle/>
          <a:p>
            <a:pPr algn="ctr"/>
            <a:r>
              <a:rPr lang="en-US"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BENEFITS </a:t>
            </a:r>
            <a:r>
              <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&amp; WORK AREA</a:t>
            </a:r>
            <a:endParaRPr lang="en-US"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TextBox 2">
            <a:extLst>
              <a:ext uri="{FF2B5EF4-FFF2-40B4-BE49-F238E27FC236}">
                <a16:creationId xmlns:a16="http://schemas.microsoft.com/office/drawing/2014/main" id="{DABCBCAE-B494-4A97-8DC2-16364D2C459F}"/>
              </a:ext>
            </a:extLst>
          </p:cNvPr>
          <p:cNvSpPr txBox="1"/>
          <p:nvPr/>
        </p:nvSpPr>
        <p:spPr>
          <a:xfrm>
            <a:off x="0" y="692165"/>
            <a:ext cx="12192000" cy="2369880"/>
          </a:xfrm>
          <a:prstGeom prst="rect">
            <a:avLst/>
          </a:prstGeom>
          <a:noFill/>
        </p:spPr>
        <p:txBody>
          <a:bodyPr wrap="square">
            <a:spAutoFit/>
          </a:bodyPr>
          <a:lstStyle/>
          <a:p>
            <a:r>
              <a:rPr lang="en-IN"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=&gt; You are anonymous when you are chatting with random people.</a:t>
            </a:r>
            <a:endParaRPr lang="en-IN" sz="2400" b="1" u="sng"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IN" sz="2400" b="1" u="sng"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en-IN" sz="2400" b="1" u="sng" dirty="0">
                <a:ln w="10160">
                  <a:solidFill>
                    <a:schemeClr val="accent5"/>
                  </a:solidFill>
                  <a:prstDash val="solid"/>
                </a:ln>
                <a:solidFill>
                  <a:srgbClr val="FFFFFF"/>
                </a:solidFill>
                <a:effectLst>
                  <a:outerShdw blurRad="38100" dist="22860" dir="5400000" algn="tl" rotWithShape="0">
                    <a:srgbClr val="000000">
                      <a:alpha val="30000"/>
                    </a:srgbClr>
                  </a:outerShdw>
                </a:effectLst>
              </a:rPr>
              <a:t>WORK AREAS</a:t>
            </a:r>
            <a:r>
              <a:rPr lang="en-IN"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a:t>
            </a:r>
          </a:p>
          <a:p>
            <a:pPr marL="457200" indent="-457200">
              <a:buAutoNum type="arabicPeriod"/>
            </a:pP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Chance to meet new people with different views.</a:t>
            </a:r>
          </a:p>
          <a:p>
            <a:pPr marL="457200" indent="-457200">
              <a:buAutoNum type="arabicPeriod"/>
            </a:pP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The opportunity to get perspectives from around the world.</a:t>
            </a:r>
          </a:p>
          <a:p>
            <a:pPr marL="457200" indent="-457200">
              <a:buAutoNum type="arabicPeriod"/>
            </a:pPr>
            <a:r>
              <a:rPr 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Easy to find people based on your age, gender identity, sexual orientation, interests, and goals (whether you're looking for social support or dating).</a:t>
            </a:r>
          </a:p>
        </p:txBody>
      </p:sp>
      <p:pic>
        <p:nvPicPr>
          <p:cNvPr id="3074" name="Picture 2" descr="Online Video chat by Abdul Latif on Dribbble">
            <a:extLst>
              <a:ext uri="{FF2B5EF4-FFF2-40B4-BE49-F238E27FC236}">
                <a16:creationId xmlns:a16="http://schemas.microsoft.com/office/drawing/2014/main" id="{DC461E44-915E-4CC0-BB2F-49579AA1CE0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862308" y="3062045"/>
            <a:ext cx="6263937" cy="3795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804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19F528-4197-4D74-B9BD-6B6668F146BC}"/>
              </a:ext>
            </a:extLst>
          </p:cNvPr>
          <p:cNvSpPr/>
          <p:nvPr/>
        </p:nvSpPr>
        <p:spPr>
          <a:xfrm>
            <a:off x="17754" y="0"/>
            <a:ext cx="5918447" cy="830997"/>
          </a:xfrm>
          <a:prstGeom prst="rect">
            <a:avLst/>
          </a:prstGeom>
          <a:noFill/>
        </p:spPr>
        <p:txBody>
          <a:bodyPr wrap="square" lIns="91440" tIns="45720" rIns="91440" bIns="45720">
            <a:spAutoFit/>
          </a:bodyPr>
          <a:lstStyle/>
          <a:p>
            <a:r>
              <a:rPr lang="en-US"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STRUCTURE =&gt;</a:t>
            </a:r>
          </a:p>
        </p:txBody>
      </p:sp>
      <p:sp>
        <p:nvSpPr>
          <p:cNvPr id="5" name="Rectangle 4">
            <a:extLst>
              <a:ext uri="{FF2B5EF4-FFF2-40B4-BE49-F238E27FC236}">
                <a16:creationId xmlns:a16="http://schemas.microsoft.com/office/drawing/2014/main" id="{02217D80-71C1-49FD-B872-0ADBDA77A7C8}"/>
              </a:ext>
            </a:extLst>
          </p:cNvPr>
          <p:cNvSpPr/>
          <p:nvPr/>
        </p:nvSpPr>
        <p:spPr>
          <a:xfrm>
            <a:off x="4209494" y="153888"/>
            <a:ext cx="4323426" cy="523220"/>
          </a:xfrm>
          <a:prstGeom prst="rect">
            <a:avLst/>
          </a:prstGeom>
          <a:noFill/>
        </p:spPr>
        <p:txBody>
          <a:bodyPr wrap="square" lIns="91440" tIns="45720" rIns="91440" bIns="4572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1. </a:t>
            </a:r>
            <a:r>
              <a:rPr lang="en-US" sz="28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SIGNUP PAGE</a:t>
            </a: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endParaRPr lang="en-US" sz="2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6" name="Picture 5">
            <a:extLst>
              <a:ext uri="{FF2B5EF4-FFF2-40B4-BE49-F238E27FC236}">
                <a16:creationId xmlns:a16="http://schemas.microsoft.com/office/drawing/2014/main" id="{C0CF0B7C-7AA6-4C5E-A90A-32DC6F81782F}"/>
              </a:ext>
            </a:extLst>
          </p:cNvPr>
          <p:cNvPicPr>
            <a:picLocks noChangeAspect="1"/>
          </p:cNvPicPr>
          <p:nvPr/>
        </p:nvPicPr>
        <p:blipFill rotWithShape="1">
          <a:blip r:embed="rId2">
            <a:extLst>
              <a:ext uri="{28A0092B-C50C-407E-A947-70E740481C1C}">
                <a14:useLocalDpi xmlns:a14="http://schemas.microsoft.com/office/drawing/2010/main" val="0"/>
              </a:ext>
            </a:extLst>
          </a:blip>
          <a:srcRect l="16821" t="3883" r="20777" b="7961"/>
          <a:stretch/>
        </p:blipFill>
        <p:spPr>
          <a:xfrm>
            <a:off x="1562470" y="677108"/>
            <a:ext cx="8504808" cy="6180892"/>
          </a:xfrm>
          <a:prstGeom prst="rect">
            <a:avLst/>
          </a:prstGeom>
        </p:spPr>
      </p:pic>
    </p:spTree>
    <p:extLst>
      <p:ext uri="{BB962C8B-B14F-4D97-AF65-F5344CB8AC3E}">
        <p14:creationId xmlns:p14="http://schemas.microsoft.com/office/powerpoint/2010/main" val="1123956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19F528-4197-4D74-B9BD-6B6668F146BC}"/>
              </a:ext>
            </a:extLst>
          </p:cNvPr>
          <p:cNvSpPr/>
          <p:nvPr/>
        </p:nvSpPr>
        <p:spPr>
          <a:xfrm>
            <a:off x="17754" y="0"/>
            <a:ext cx="5918447" cy="830997"/>
          </a:xfrm>
          <a:prstGeom prst="rect">
            <a:avLst/>
          </a:prstGeom>
          <a:noFill/>
        </p:spPr>
        <p:txBody>
          <a:bodyPr wrap="square" lIns="91440" tIns="45720" rIns="91440" bIns="45720">
            <a:spAutoFit/>
          </a:bodyPr>
          <a:lstStyle/>
          <a:p>
            <a:r>
              <a:rPr lang="en-US"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STRUCTURE =&gt;</a:t>
            </a:r>
          </a:p>
        </p:txBody>
      </p:sp>
      <p:sp>
        <p:nvSpPr>
          <p:cNvPr id="5" name="Rectangle 4">
            <a:extLst>
              <a:ext uri="{FF2B5EF4-FFF2-40B4-BE49-F238E27FC236}">
                <a16:creationId xmlns:a16="http://schemas.microsoft.com/office/drawing/2014/main" id="{02217D80-71C1-49FD-B872-0ADBDA77A7C8}"/>
              </a:ext>
            </a:extLst>
          </p:cNvPr>
          <p:cNvSpPr/>
          <p:nvPr/>
        </p:nvSpPr>
        <p:spPr>
          <a:xfrm>
            <a:off x="4209494" y="153888"/>
            <a:ext cx="4323426" cy="523220"/>
          </a:xfrm>
          <a:prstGeom prst="rect">
            <a:avLst/>
          </a:prstGeom>
          <a:noFill/>
        </p:spPr>
        <p:txBody>
          <a:bodyPr wrap="square" lIns="91440" tIns="45720" rIns="91440" bIns="4572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1. </a:t>
            </a:r>
            <a:r>
              <a:rPr lang="en-US" sz="28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SIGNUP PAGE</a:t>
            </a: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endParaRPr lang="en-US" sz="2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11" name="Picture 10">
            <a:extLst>
              <a:ext uri="{FF2B5EF4-FFF2-40B4-BE49-F238E27FC236}">
                <a16:creationId xmlns:a16="http://schemas.microsoft.com/office/drawing/2014/main" id="{02DC1BB8-534B-4F5B-8D4A-42AF5EE990D2}"/>
              </a:ext>
            </a:extLst>
          </p:cNvPr>
          <p:cNvPicPr>
            <a:picLocks noChangeAspect="1"/>
          </p:cNvPicPr>
          <p:nvPr/>
        </p:nvPicPr>
        <p:blipFill rotWithShape="1">
          <a:blip r:embed="rId2">
            <a:extLst>
              <a:ext uri="{28A0092B-C50C-407E-A947-70E740481C1C}">
                <a14:useLocalDpi xmlns:a14="http://schemas.microsoft.com/office/drawing/2010/main" val="0"/>
              </a:ext>
            </a:extLst>
          </a:blip>
          <a:srcRect l="17257" t="17503" r="26019" b="23237"/>
          <a:stretch/>
        </p:blipFill>
        <p:spPr>
          <a:xfrm>
            <a:off x="1331650" y="1047564"/>
            <a:ext cx="8886548" cy="5184559"/>
          </a:xfrm>
          <a:prstGeom prst="rect">
            <a:avLst/>
          </a:prstGeom>
        </p:spPr>
      </p:pic>
    </p:spTree>
    <p:extLst>
      <p:ext uri="{BB962C8B-B14F-4D97-AF65-F5344CB8AC3E}">
        <p14:creationId xmlns:p14="http://schemas.microsoft.com/office/powerpoint/2010/main" val="1617806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DAA869-4732-45C1-AC42-778FCD0609CF}"/>
              </a:ext>
            </a:extLst>
          </p:cNvPr>
          <p:cNvSpPr/>
          <p:nvPr/>
        </p:nvSpPr>
        <p:spPr>
          <a:xfrm>
            <a:off x="17754" y="0"/>
            <a:ext cx="5918447" cy="830997"/>
          </a:xfrm>
          <a:prstGeom prst="rect">
            <a:avLst/>
          </a:prstGeom>
          <a:noFill/>
        </p:spPr>
        <p:txBody>
          <a:bodyPr wrap="square" lIns="91440" tIns="45720" rIns="91440" bIns="45720">
            <a:spAutoFit/>
          </a:bodyPr>
          <a:lstStyle/>
          <a:p>
            <a:r>
              <a:rPr lang="en-US" sz="4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STRUCTURE</a:t>
            </a:r>
          </a:p>
        </p:txBody>
      </p:sp>
      <p:sp>
        <p:nvSpPr>
          <p:cNvPr id="5" name="Rectangle 4">
            <a:extLst>
              <a:ext uri="{FF2B5EF4-FFF2-40B4-BE49-F238E27FC236}">
                <a16:creationId xmlns:a16="http://schemas.microsoft.com/office/drawing/2014/main" id="{C46DC60C-2886-4ACA-B745-037FE455901A}"/>
              </a:ext>
            </a:extLst>
          </p:cNvPr>
          <p:cNvSpPr/>
          <p:nvPr/>
        </p:nvSpPr>
        <p:spPr>
          <a:xfrm>
            <a:off x="17754" y="830997"/>
            <a:ext cx="4323426" cy="523220"/>
          </a:xfrm>
          <a:prstGeom prst="rect">
            <a:avLst/>
          </a:prstGeom>
          <a:noFill/>
        </p:spPr>
        <p:txBody>
          <a:bodyPr wrap="square" lIns="91440" tIns="45720" rIns="91440" bIns="45720">
            <a:spAutoFit/>
          </a:bodyPr>
          <a:lstStyle/>
          <a:p>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1. </a:t>
            </a:r>
            <a:r>
              <a:rPr lang="en-US" sz="2800" b="1" u="sng"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SIGNUP PAGE</a:t>
            </a:r>
            <a:r>
              <a:rPr lang="en-US"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endParaRPr lang="en-US" sz="28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7" name="Picture 6">
            <a:extLst>
              <a:ext uri="{FF2B5EF4-FFF2-40B4-BE49-F238E27FC236}">
                <a16:creationId xmlns:a16="http://schemas.microsoft.com/office/drawing/2014/main" id="{C119D889-AB08-41EA-9D58-B9820B848026}"/>
              </a:ext>
            </a:extLst>
          </p:cNvPr>
          <p:cNvPicPr>
            <a:picLocks noChangeAspect="1"/>
          </p:cNvPicPr>
          <p:nvPr/>
        </p:nvPicPr>
        <p:blipFill rotWithShape="1">
          <a:blip r:embed="rId2">
            <a:extLst>
              <a:ext uri="{28A0092B-C50C-407E-A947-70E740481C1C}">
                <a14:useLocalDpi xmlns:a14="http://schemas.microsoft.com/office/drawing/2010/main" val="0"/>
              </a:ext>
            </a:extLst>
          </a:blip>
          <a:srcRect l="12600" t="11683" r="10705" b="19125"/>
          <a:stretch/>
        </p:blipFill>
        <p:spPr bwMode="auto">
          <a:xfrm>
            <a:off x="2783019" y="1661994"/>
            <a:ext cx="6306363" cy="439618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60962498"/>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TM04033937[[fn=Vapor Trail]]</Template>
  <TotalTime>904</TotalTime>
  <Words>1212</Words>
  <Application>Microsoft Office PowerPoint</Application>
  <PresentationFormat>Widescreen</PresentationFormat>
  <Paragraphs>120</Paragraphs>
  <Slides>32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Century Gothic</vt:lpstr>
      <vt:lpstr>Vapor Trail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prajwal sharma</dc:creator>
  <cp:lastModifiedBy>prajwal sharma</cp:lastModifiedBy>
  <cp:revision>42</cp:revision>
  <dcterms:created xsi:type="dcterms:W3CDTF">2021-04-30T18:43:07Z</dcterms:created>
  <dcterms:modified xsi:type="dcterms:W3CDTF">2021-11-26T16:50:59Z</dcterms:modified>
</cp:coreProperties>
</file>